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84" r:id="rId2"/>
    <p:sldId id="703" r:id="rId3"/>
    <p:sldId id="706" r:id="rId4"/>
    <p:sldId id="712" r:id="rId5"/>
    <p:sldId id="725" r:id="rId6"/>
    <p:sldId id="729" r:id="rId7"/>
    <p:sldId id="730" r:id="rId8"/>
    <p:sldId id="711" r:id="rId9"/>
    <p:sldId id="704" r:id="rId10"/>
    <p:sldId id="707" r:id="rId11"/>
    <p:sldId id="708" r:id="rId12"/>
    <p:sldId id="709" r:id="rId13"/>
    <p:sldId id="710" r:id="rId14"/>
    <p:sldId id="705" r:id="rId15"/>
    <p:sldId id="713" r:id="rId16"/>
    <p:sldId id="714" r:id="rId17"/>
    <p:sldId id="715" r:id="rId18"/>
    <p:sldId id="716" r:id="rId19"/>
    <p:sldId id="717" r:id="rId20"/>
    <p:sldId id="718" r:id="rId21"/>
    <p:sldId id="726" r:id="rId22"/>
    <p:sldId id="727" r:id="rId23"/>
    <p:sldId id="719" r:id="rId24"/>
    <p:sldId id="723" r:id="rId25"/>
    <p:sldId id="731" r:id="rId26"/>
    <p:sldId id="732" r:id="rId27"/>
    <p:sldId id="733" r:id="rId28"/>
    <p:sldId id="734" r:id="rId29"/>
    <p:sldId id="735" r:id="rId30"/>
    <p:sldId id="736" r:id="rId31"/>
    <p:sldId id="737" r:id="rId32"/>
    <p:sldId id="738" r:id="rId33"/>
    <p:sldId id="7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E5116C-ECC2-484F-9754-26F9F3E47305}">
          <p14:sldIdLst>
            <p14:sldId id="284"/>
            <p14:sldId id="703"/>
            <p14:sldId id="706"/>
            <p14:sldId id="712"/>
            <p14:sldId id="725"/>
            <p14:sldId id="729"/>
            <p14:sldId id="730"/>
            <p14:sldId id="711"/>
            <p14:sldId id="704"/>
            <p14:sldId id="707"/>
            <p14:sldId id="708"/>
            <p14:sldId id="709"/>
            <p14:sldId id="710"/>
            <p14:sldId id="705"/>
            <p14:sldId id="713"/>
            <p14:sldId id="714"/>
            <p14:sldId id="715"/>
            <p14:sldId id="716"/>
            <p14:sldId id="717"/>
            <p14:sldId id="718"/>
            <p14:sldId id="726"/>
            <p14:sldId id="727"/>
            <p14:sldId id="719"/>
            <p14:sldId id="723"/>
            <p14:sldId id="731"/>
            <p14:sldId id="732"/>
            <p14:sldId id="733"/>
            <p14:sldId id="734"/>
            <p14:sldId id="735"/>
            <p14:sldId id="736"/>
            <p14:sldId id="737"/>
            <p14:sldId id="738"/>
            <p14:sldId id="739"/>
          </p14:sldIdLst>
        </p14:section>
        <p14:section name="Untitled Section" id="{70328101-AA8A-49AC-A616-958D27A28BF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33CC"/>
    <a:srgbClr val="4F81BD"/>
    <a:srgbClr val="7099CA"/>
    <a:srgbClr val="535353"/>
    <a:srgbClr val="F4F7FB"/>
    <a:srgbClr val="355E8F"/>
    <a:srgbClr val="2A4A70"/>
    <a:srgbClr val="4072A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3475" autoAdjust="0"/>
  </p:normalViewPr>
  <p:slideViewPr>
    <p:cSldViewPr>
      <p:cViewPr varScale="1">
        <p:scale>
          <a:sx n="122" d="100"/>
          <a:sy n="122" d="100"/>
        </p:scale>
        <p:origin x="1496"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717A9-843A-4B41-867A-689D67A82FCD}" type="datetimeFigureOut">
              <a:rPr lang="en-US" smtClean="0"/>
              <a:t>3/12/20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35503-BF73-4D73-8001-C2E5499C658A}" type="slidenum">
              <a:rPr lang="en-US" smtClean="0"/>
              <a:t>‹#›</a:t>
            </a:fld>
            <a:endParaRPr lang="en-US" dirty="0"/>
          </a:p>
        </p:txBody>
      </p:sp>
    </p:spTree>
    <p:extLst>
      <p:ext uri="{BB962C8B-B14F-4D97-AF65-F5344CB8AC3E}">
        <p14:creationId xmlns:p14="http://schemas.microsoft.com/office/powerpoint/2010/main" val="875513713"/>
      </p:ext>
    </p:extLst>
  </p:cSld>
  <p:clrMap bg1="dk1" tx1="lt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a:t>
            </a:fld>
            <a:endParaRPr lang="en-US" dirty="0"/>
          </a:p>
        </p:txBody>
      </p:sp>
    </p:spTree>
    <p:extLst>
      <p:ext uri="{BB962C8B-B14F-4D97-AF65-F5344CB8AC3E}">
        <p14:creationId xmlns:p14="http://schemas.microsoft.com/office/powerpoint/2010/main" val="268876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10</a:t>
            </a:fld>
            <a:endParaRPr lang="en-US" dirty="0"/>
          </a:p>
        </p:txBody>
      </p:sp>
    </p:spTree>
    <p:extLst>
      <p:ext uri="{BB962C8B-B14F-4D97-AF65-F5344CB8AC3E}">
        <p14:creationId xmlns:p14="http://schemas.microsoft.com/office/powerpoint/2010/main" val="129297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11</a:t>
            </a:fld>
            <a:endParaRPr lang="en-US" dirty="0"/>
          </a:p>
        </p:txBody>
      </p:sp>
    </p:spTree>
    <p:extLst>
      <p:ext uri="{BB962C8B-B14F-4D97-AF65-F5344CB8AC3E}">
        <p14:creationId xmlns:p14="http://schemas.microsoft.com/office/powerpoint/2010/main" val="104718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12</a:t>
            </a:fld>
            <a:endParaRPr lang="en-US" dirty="0"/>
          </a:p>
        </p:txBody>
      </p:sp>
    </p:spTree>
    <p:extLst>
      <p:ext uri="{BB962C8B-B14F-4D97-AF65-F5344CB8AC3E}">
        <p14:creationId xmlns:p14="http://schemas.microsoft.com/office/powerpoint/2010/main" val="139705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13</a:t>
            </a:fld>
            <a:endParaRPr lang="en-US" dirty="0"/>
          </a:p>
        </p:txBody>
      </p:sp>
    </p:spTree>
    <p:extLst>
      <p:ext uri="{BB962C8B-B14F-4D97-AF65-F5344CB8AC3E}">
        <p14:creationId xmlns:p14="http://schemas.microsoft.com/office/powerpoint/2010/main" val="46823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14</a:t>
            </a:fld>
            <a:endParaRPr lang="en-US" dirty="0"/>
          </a:p>
        </p:txBody>
      </p:sp>
    </p:spTree>
    <p:extLst>
      <p:ext uri="{BB962C8B-B14F-4D97-AF65-F5344CB8AC3E}">
        <p14:creationId xmlns:p14="http://schemas.microsoft.com/office/powerpoint/2010/main" val="37381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15</a:t>
            </a:fld>
            <a:endParaRPr lang="en-US" dirty="0"/>
          </a:p>
        </p:txBody>
      </p:sp>
    </p:spTree>
    <p:extLst>
      <p:ext uri="{BB962C8B-B14F-4D97-AF65-F5344CB8AC3E}">
        <p14:creationId xmlns:p14="http://schemas.microsoft.com/office/powerpoint/2010/main" val="68572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16</a:t>
            </a:fld>
            <a:endParaRPr lang="en-US" dirty="0"/>
          </a:p>
        </p:txBody>
      </p:sp>
    </p:spTree>
    <p:extLst>
      <p:ext uri="{BB962C8B-B14F-4D97-AF65-F5344CB8AC3E}">
        <p14:creationId xmlns:p14="http://schemas.microsoft.com/office/powerpoint/2010/main" val="108631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17</a:t>
            </a:fld>
            <a:endParaRPr lang="en-US" dirty="0"/>
          </a:p>
        </p:txBody>
      </p:sp>
    </p:spTree>
    <p:extLst>
      <p:ext uri="{BB962C8B-B14F-4D97-AF65-F5344CB8AC3E}">
        <p14:creationId xmlns:p14="http://schemas.microsoft.com/office/powerpoint/2010/main" val="99441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18</a:t>
            </a:fld>
            <a:endParaRPr lang="en-US" dirty="0"/>
          </a:p>
        </p:txBody>
      </p:sp>
    </p:spTree>
    <p:extLst>
      <p:ext uri="{BB962C8B-B14F-4D97-AF65-F5344CB8AC3E}">
        <p14:creationId xmlns:p14="http://schemas.microsoft.com/office/powerpoint/2010/main" val="168696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19</a:t>
            </a:fld>
            <a:endParaRPr lang="en-US" dirty="0"/>
          </a:p>
        </p:txBody>
      </p:sp>
    </p:spTree>
    <p:extLst>
      <p:ext uri="{BB962C8B-B14F-4D97-AF65-F5344CB8AC3E}">
        <p14:creationId xmlns:p14="http://schemas.microsoft.com/office/powerpoint/2010/main" val="7500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a:t>
            </a:fld>
            <a:endParaRPr lang="en-US" dirty="0"/>
          </a:p>
        </p:txBody>
      </p:sp>
    </p:spTree>
    <p:extLst>
      <p:ext uri="{BB962C8B-B14F-4D97-AF65-F5344CB8AC3E}">
        <p14:creationId xmlns:p14="http://schemas.microsoft.com/office/powerpoint/2010/main" val="17826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20</a:t>
            </a:fld>
            <a:endParaRPr lang="en-US" dirty="0"/>
          </a:p>
        </p:txBody>
      </p:sp>
    </p:spTree>
    <p:extLst>
      <p:ext uri="{BB962C8B-B14F-4D97-AF65-F5344CB8AC3E}">
        <p14:creationId xmlns:p14="http://schemas.microsoft.com/office/powerpoint/2010/main" val="66397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21</a:t>
            </a:fld>
            <a:endParaRPr lang="en-US" dirty="0"/>
          </a:p>
        </p:txBody>
      </p:sp>
    </p:spTree>
    <p:extLst>
      <p:ext uri="{BB962C8B-B14F-4D97-AF65-F5344CB8AC3E}">
        <p14:creationId xmlns:p14="http://schemas.microsoft.com/office/powerpoint/2010/main" val="8659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22</a:t>
            </a:fld>
            <a:endParaRPr lang="en-US" dirty="0"/>
          </a:p>
        </p:txBody>
      </p:sp>
    </p:spTree>
    <p:extLst>
      <p:ext uri="{BB962C8B-B14F-4D97-AF65-F5344CB8AC3E}">
        <p14:creationId xmlns:p14="http://schemas.microsoft.com/office/powerpoint/2010/main" val="1077393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23</a:t>
            </a:fld>
            <a:endParaRPr lang="en-US" dirty="0"/>
          </a:p>
        </p:txBody>
      </p:sp>
    </p:spTree>
    <p:extLst>
      <p:ext uri="{BB962C8B-B14F-4D97-AF65-F5344CB8AC3E}">
        <p14:creationId xmlns:p14="http://schemas.microsoft.com/office/powerpoint/2010/main" val="371525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24</a:t>
            </a:fld>
            <a:endParaRPr lang="en-US" dirty="0"/>
          </a:p>
        </p:txBody>
      </p:sp>
    </p:spTree>
    <p:extLst>
      <p:ext uri="{BB962C8B-B14F-4D97-AF65-F5344CB8AC3E}">
        <p14:creationId xmlns:p14="http://schemas.microsoft.com/office/powerpoint/2010/main" val="41508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25</a:t>
            </a:fld>
            <a:endParaRPr lang="en-US" dirty="0"/>
          </a:p>
        </p:txBody>
      </p:sp>
    </p:spTree>
    <p:extLst>
      <p:ext uri="{BB962C8B-B14F-4D97-AF65-F5344CB8AC3E}">
        <p14:creationId xmlns:p14="http://schemas.microsoft.com/office/powerpoint/2010/main" val="169030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26</a:t>
            </a:fld>
            <a:endParaRPr lang="en-US" dirty="0"/>
          </a:p>
        </p:txBody>
      </p:sp>
    </p:spTree>
    <p:extLst>
      <p:ext uri="{BB962C8B-B14F-4D97-AF65-F5344CB8AC3E}">
        <p14:creationId xmlns:p14="http://schemas.microsoft.com/office/powerpoint/2010/main" val="558950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27</a:t>
            </a:fld>
            <a:endParaRPr lang="en-US" dirty="0"/>
          </a:p>
        </p:txBody>
      </p:sp>
    </p:spTree>
    <p:extLst>
      <p:ext uri="{BB962C8B-B14F-4D97-AF65-F5344CB8AC3E}">
        <p14:creationId xmlns:p14="http://schemas.microsoft.com/office/powerpoint/2010/main" val="78540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28</a:t>
            </a:fld>
            <a:endParaRPr lang="en-US" dirty="0"/>
          </a:p>
        </p:txBody>
      </p:sp>
    </p:spTree>
    <p:extLst>
      <p:ext uri="{BB962C8B-B14F-4D97-AF65-F5344CB8AC3E}">
        <p14:creationId xmlns:p14="http://schemas.microsoft.com/office/powerpoint/2010/main" val="1557167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29</a:t>
            </a:fld>
            <a:endParaRPr lang="en-US" dirty="0"/>
          </a:p>
        </p:txBody>
      </p:sp>
    </p:spTree>
    <p:extLst>
      <p:ext uri="{BB962C8B-B14F-4D97-AF65-F5344CB8AC3E}">
        <p14:creationId xmlns:p14="http://schemas.microsoft.com/office/powerpoint/2010/main" val="100560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3</a:t>
            </a:fld>
            <a:endParaRPr lang="en-US" dirty="0"/>
          </a:p>
        </p:txBody>
      </p:sp>
    </p:spTree>
    <p:extLst>
      <p:ext uri="{BB962C8B-B14F-4D97-AF65-F5344CB8AC3E}">
        <p14:creationId xmlns:p14="http://schemas.microsoft.com/office/powerpoint/2010/main" val="746091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30</a:t>
            </a:fld>
            <a:endParaRPr lang="en-US" dirty="0"/>
          </a:p>
        </p:txBody>
      </p:sp>
    </p:spTree>
    <p:extLst>
      <p:ext uri="{BB962C8B-B14F-4D97-AF65-F5344CB8AC3E}">
        <p14:creationId xmlns:p14="http://schemas.microsoft.com/office/powerpoint/2010/main" val="2091816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31</a:t>
            </a:fld>
            <a:endParaRPr lang="en-US" dirty="0"/>
          </a:p>
        </p:txBody>
      </p:sp>
    </p:spTree>
    <p:extLst>
      <p:ext uri="{BB962C8B-B14F-4D97-AF65-F5344CB8AC3E}">
        <p14:creationId xmlns:p14="http://schemas.microsoft.com/office/powerpoint/2010/main" val="336839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32</a:t>
            </a:fld>
            <a:endParaRPr lang="en-US" dirty="0"/>
          </a:p>
        </p:txBody>
      </p:sp>
    </p:spTree>
    <p:extLst>
      <p:ext uri="{BB962C8B-B14F-4D97-AF65-F5344CB8AC3E}">
        <p14:creationId xmlns:p14="http://schemas.microsoft.com/office/powerpoint/2010/main" val="35623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33</a:t>
            </a:fld>
            <a:endParaRPr lang="en-US" dirty="0"/>
          </a:p>
        </p:txBody>
      </p:sp>
    </p:spTree>
    <p:extLst>
      <p:ext uri="{BB962C8B-B14F-4D97-AF65-F5344CB8AC3E}">
        <p14:creationId xmlns:p14="http://schemas.microsoft.com/office/powerpoint/2010/main" val="379432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4</a:t>
            </a:fld>
            <a:endParaRPr lang="en-US" dirty="0"/>
          </a:p>
        </p:txBody>
      </p:sp>
    </p:spTree>
    <p:extLst>
      <p:ext uri="{BB962C8B-B14F-4D97-AF65-F5344CB8AC3E}">
        <p14:creationId xmlns:p14="http://schemas.microsoft.com/office/powerpoint/2010/main" val="105085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5</a:t>
            </a:fld>
            <a:endParaRPr lang="en-US" dirty="0"/>
          </a:p>
        </p:txBody>
      </p:sp>
    </p:spTree>
    <p:extLst>
      <p:ext uri="{BB962C8B-B14F-4D97-AF65-F5344CB8AC3E}">
        <p14:creationId xmlns:p14="http://schemas.microsoft.com/office/powerpoint/2010/main" val="51783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6</a:t>
            </a:fld>
            <a:endParaRPr lang="en-US" dirty="0"/>
          </a:p>
        </p:txBody>
      </p:sp>
    </p:spTree>
    <p:extLst>
      <p:ext uri="{BB962C8B-B14F-4D97-AF65-F5344CB8AC3E}">
        <p14:creationId xmlns:p14="http://schemas.microsoft.com/office/powerpoint/2010/main" val="171151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7</a:t>
            </a:fld>
            <a:endParaRPr lang="en-US" dirty="0"/>
          </a:p>
        </p:txBody>
      </p:sp>
    </p:spTree>
    <p:extLst>
      <p:ext uri="{BB962C8B-B14F-4D97-AF65-F5344CB8AC3E}">
        <p14:creationId xmlns:p14="http://schemas.microsoft.com/office/powerpoint/2010/main" val="11017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8</a:t>
            </a:fld>
            <a:endParaRPr lang="en-US" dirty="0"/>
          </a:p>
        </p:txBody>
      </p:sp>
    </p:spTree>
    <p:extLst>
      <p:ext uri="{BB962C8B-B14F-4D97-AF65-F5344CB8AC3E}">
        <p14:creationId xmlns:p14="http://schemas.microsoft.com/office/powerpoint/2010/main" val="16840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35503-BF73-4D73-8001-C2E5499C658A}" type="slidenum">
              <a:rPr lang="en-US" smtClean="0"/>
              <a:t>9</a:t>
            </a:fld>
            <a:endParaRPr lang="en-US" dirty="0"/>
          </a:p>
        </p:txBody>
      </p:sp>
    </p:spTree>
    <p:extLst>
      <p:ext uri="{BB962C8B-B14F-4D97-AF65-F5344CB8AC3E}">
        <p14:creationId xmlns:p14="http://schemas.microsoft.com/office/powerpoint/2010/main" val="40417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A90187-1CCF-4FCD-9CBC-11A557DEAEE1}"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65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4A58E8-D4FA-423E-881E-BA32EB7A8533}"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6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8BEE0-3AD9-4192-A681-FC77C47CF20A}"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55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4141B-795E-4D57-9CD4-8C770378E8D1}"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2" name="Right Triangle 11">
            <a:extLst>
              <a:ext uri="{FF2B5EF4-FFF2-40B4-BE49-F238E27FC236}">
                <a16:creationId xmlns:a16="http://schemas.microsoft.com/office/drawing/2014/main" id="{0CD2DBBC-8E0E-46B9-B7D6-5F800ED14032}"/>
              </a:ext>
            </a:extLst>
          </p:cNvPr>
          <p:cNvSpPr/>
          <p:nvPr userDrawn="1"/>
        </p:nvSpPr>
        <p:spPr>
          <a:xfrm flipH="1">
            <a:off x="8153397" y="6156325"/>
            <a:ext cx="990604" cy="7016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13" name="Right Triangle 12">
            <a:extLst>
              <a:ext uri="{FF2B5EF4-FFF2-40B4-BE49-F238E27FC236}">
                <a16:creationId xmlns:a16="http://schemas.microsoft.com/office/drawing/2014/main" id="{59D0E11C-2ADE-4925-9177-AC33D97599D3}"/>
              </a:ext>
            </a:extLst>
          </p:cNvPr>
          <p:cNvSpPr/>
          <p:nvPr userDrawn="1"/>
        </p:nvSpPr>
        <p:spPr>
          <a:xfrm rot="10800000" flipH="1">
            <a:off x="1" y="0"/>
            <a:ext cx="990604" cy="70167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6" name="Slide Number Placeholder 5"/>
          <p:cNvSpPr>
            <a:spLocks noGrp="1"/>
          </p:cNvSpPr>
          <p:nvPr>
            <p:ph type="sldNum" sz="quarter" idx="12"/>
          </p:nvPr>
        </p:nvSpPr>
        <p:spPr>
          <a:xfrm>
            <a:off x="6920552" y="6443971"/>
            <a:ext cx="2133600" cy="365125"/>
          </a:xfrm>
        </p:spPr>
        <p:txBody>
          <a:bodyPr/>
          <a:lstStyle>
            <a:lvl1pPr>
              <a:defRPr>
                <a:solidFill>
                  <a:schemeClr val="bg1"/>
                </a:solidFill>
              </a:defRPr>
            </a:lvl1pPr>
          </a:lstStyle>
          <a:p>
            <a:fld id="{FD467866-7D52-4EF4-8FFB-3DF23ED28A78}" type="slidenum">
              <a:rPr lang="en-US" smtClean="0"/>
              <a:pPr/>
              <a:t>‹#›</a:t>
            </a:fld>
            <a:endParaRPr lang="en-US" dirty="0"/>
          </a:p>
        </p:txBody>
      </p:sp>
    </p:spTree>
    <p:extLst>
      <p:ext uri="{BB962C8B-B14F-4D97-AF65-F5344CB8AC3E}">
        <p14:creationId xmlns:p14="http://schemas.microsoft.com/office/powerpoint/2010/main" val="400563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AA9C5-E0AD-4E3D-94F1-95DE4C502CE5}"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FF809-0DA7-4D65-BD95-D2F265F73789}" type="datetime1">
              <a:rPr lang="en-US" smtClean="0">
                <a:solidFill>
                  <a:prstClr val="black">
                    <a:tint val="75000"/>
                  </a:prstClr>
                </a:solidFill>
              </a:rPr>
              <a:t>3/12/20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86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4F8B10-A634-458F-B5BB-E8B114EBC6B7}" type="datetime1">
              <a:rPr lang="en-US" smtClean="0">
                <a:solidFill>
                  <a:prstClr val="black">
                    <a:tint val="75000"/>
                  </a:prstClr>
                </a:solidFill>
              </a:rPr>
              <a:t>3/12/20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318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20DD9-9FBD-4237-A5B7-49EE45D2433D}" type="datetime1">
              <a:rPr lang="en-US" smtClean="0">
                <a:solidFill>
                  <a:prstClr val="black">
                    <a:tint val="75000"/>
                  </a:prstClr>
                </a:solidFill>
              </a:rPr>
              <a:t>3/12/20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2DC52-D7DF-495D-B5B6-5D40280A9EE9}" type="datetime1">
              <a:rPr lang="en-US" smtClean="0">
                <a:solidFill>
                  <a:prstClr val="black">
                    <a:tint val="75000"/>
                  </a:prstClr>
                </a:solidFill>
              </a:rPr>
              <a:t>3/12/20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498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88E19-5FC3-4945-B5A0-6C0954FF9045}" type="datetime1">
              <a:rPr lang="en-US" smtClean="0">
                <a:solidFill>
                  <a:prstClr val="black">
                    <a:tint val="75000"/>
                  </a:prstClr>
                </a:solidFill>
              </a:rPr>
              <a:t>3/12/20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37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859282-71C7-4628-9EB2-6761676C28F3}" type="datetime1">
              <a:rPr lang="en-US" smtClean="0">
                <a:solidFill>
                  <a:prstClr val="black">
                    <a:tint val="75000"/>
                  </a:prstClr>
                </a:solidFill>
              </a:rPr>
              <a:t>3/12/20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23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072BC-402C-4487-8512-894C0D0004DD}" type="datetime1">
              <a:rPr lang="en-US" smtClean="0">
                <a:solidFill>
                  <a:prstClr val="black">
                    <a:tint val="75000"/>
                  </a:prstClr>
                </a:solidFill>
              </a:rPr>
              <a:t>3/12/20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7866-7D52-4EF4-8FFB-3DF23ED28A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910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C05F3E-9E57-49A8-863B-BEBB25AAAE31}"/>
              </a:ext>
            </a:extLst>
          </p:cNvPr>
          <p:cNvSpPr/>
          <p:nvPr/>
        </p:nvSpPr>
        <p:spPr>
          <a:xfrm>
            <a:off x="0" y="4344683"/>
            <a:ext cx="9144000" cy="7753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cxnSp>
        <p:nvCxnSpPr>
          <p:cNvPr id="16" name="Straight Connector 15">
            <a:extLst>
              <a:ext uri="{FF2B5EF4-FFF2-40B4-BE49-F238E27FC236}">
                <a16:creationId xmlns:a16="http://schemas.microsoft.com/office/drawing/2014/main" id="{D9DD6B75-5E8A-418C-944D-A59F4AB206AE}"/>
              </a:ext>
            </a:extLst>
          </p:cNvPr>
          <p:cNvCxnSpPr/>
          <p:nvPr/>
        </p:nvCxnSpPr>
        <p:spPr>
          <a:xfrm>
            <a:off x="643467" y="2154699"/>
            <a:ext cx="7857066" cy="0"/>
          </a:xfrm>
          <a:prstGeom prst="line">
            <a:avLst/>
          </a:prstGeom>
          <a:ln w="12700">
            <a:gradFill flip="none" rotWithShape="1">
              <a:gsLst>
                <a:gs pos="0">
                  <a:schemeClr val="bg1"/>
                </a:gs>
                <a:gs pos="15000">
                  <a:schemeClr val="tx1">
                    <a:lumMod val="75000"/>
                    <a:lumOff val="25000"/>
                  </a:schemeClr>
                </a:gs>
                <a:gs pos="85000">
                  <a:schemeClr val="tx1">
                    <a:lumMod val="75000"/>
                    <a:lumOff val="2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A8FFBD-8F59-45E4-A951-3BDF390EFE28}"/>
              </a:ext>
            </a:extLst>
          </p:cNvPr>
          <p:cNvSpPr/>
          <p:nvPr/>
        </p:nvSpPr>
        <p:spPr>
          <a:xfrm>
            <a:off x="2349344" y="1383414"/>
            <a:ext cx="4445319" cy="769441"/>
          </a:xfrm>
          <a:prstGeom prst="rect">
            <a:avLst/>
          </a:prstGeom>
        </p:spPr>
        <p:txBody>
          <a:bodyPr wrap="none">
            <a:spAutoFit/>
          </a:bodyPr>
          <a:lstStyle/>
          <a:p>
            <a:pPr algn="ctr"/>
            <a:r>
              <a:rPr lang="en-US" sz="4400" b="1" spc="300" dirty="0">
                <a:latin typeface="Bold sand ms"/>
                <a:cs typeface="Mongolian Baiti" panose="03000500000000000000" pitchFamily="66" charset="0"/>
              </a:rPr>
              <a:t>SOA Exam FM</a:t>
            </a:r>
            <a:endParaRPr lang="mk-MK" sz="4400" b="1" spc="300" dirty="0">
              <a:latin typeface="Bold sand ms"/>
              <a:cs typeface="Mongolian Baiti" panose="03000500000000000000" pitchFamily="66" charset="0"/>
            </a:endParaRPr>
          </a:p>
        </p:txBody>
      </p:sp>
      <p:sp>
        <p:nvSpPr>
          <p:cNvPr id="20" name="Rectangle 19">
            <a:extLst>
              <a:ext uri="{FF2B5EF4-FFF2-40B4-BE49-F238E27FC236}">
                <a16:creationId xmlns:a16="http://schemas.microsoft.com/office/drawing/2014/main" id="{3A4C1F0D-0DDC-4F66-A892-952589DE9CD9}"/>
              </a:ext>
            </a:extLst>
          </p:cNvPr>
          <p:cNvSpPr/>
          <p:nvPr/>
        </p:nvSpPr>
        <p:spPr>
          <a:xfrm>
            <a:off x="643469" y="2161529"/>
            <a:ext cx="7857064" cy="954107"/>
          </a:xfrm>
          <a:prstGeom prst="rect">
            <a:avLst/>
          </a:prstGeom>
        </p:spPr>
        <p:txBody>
          <a:bodyPr wrap="square">
            <a:spAutoFit/>
          </a:bodyPr>
          <a:lstStyle/>
          <a:p>
            <a:pPr algn="ctr"/>
            <a:r>
              <a:rPr lang="en-US" sz="2800" dirty="0">
                <a:latin typeface="Bold sand ms"/>
                <a:cs typeface="Calibri Light" panose="020F0302020204030204" pitchFamily="34" charset="0"/>
              </a:rPr>
              <a:t>Module 3 – Section 7</a:t>
            </a:r>
            <a:endParaRPr lang="mk-MK" sz="2800" dirty="0">
              <a:latin typeface="Bold sand ms"/>
              <a:cs typeface="Calibri Light" panose="020F0302020204030204" pitchFamily="34" charset="0"/>
            </a:endParaRPr>
          </a:p>
          <a:p>
            <a:pPr algn="ctr"/>
            <a:endParaRPr lang="mk-MK" sz="2800" dirty="0">
              <a:latin typeface="Bold sand ms"/>
              <a:cs typeface="Calibri Light" panose="020F0302020204030204" pitchFamily="34" charset="0"/>
            </a:endParaRPr>
          </a:p>
        </p:txBody>
      </p:sp>
      <p:cxnSp>
        <p:nvCxnSpPr>
          <p:cNvPr id="22" name="Straight Connector 21">
            <a:extLst>
              <a:ext uri="{FF2B5EF4-FFF2-40B4-BE49-F238E27FC236}">
                <a16:creationId xmlns:a16="http://schemas.microsoft.com/office/drawing/2014/main" id="{B97156F5-7FA1-4E55-B8F7-3EF8D2C43323}"/>
              </a:ext>
            </a:extLst>
          </p:cNvPr>
          <p:cNvCxnSpPr/>
          <p:nvPr/>
        </p:nvCxnSpPr>
        <p:spPr>
          <a:xfrm>
            <a:off x="643467" y="2684749"/>
            <a:ext cx="7857066" cy="0"/>
          </a:xfrm>
          <a:prstGeom prst="line">
            <a:avLst/>
          </a:prstGeom>
          <a:ln w="12700">
            <a:gradFill flip="none" rotWithShape="1">
              <a:gsLst>
                <a:gs pos="0">
                  <a:schemeClr val="bg1"/>
                </a:gs>
                <a:gs pos="15000">
                  <a:schemeClr val="tx1">
                    <a:lumMod val="75000"/>
                    <a:lumOff val="25000"/>
                  </a:schemeClr>
                </a:gs>
                <a:gs pos="85000">
                  <a:schemeClr val="tx1">
                    <a:lumMod val="75000"/>
                    <a:lumOff val="2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B7C72F6-BD2D-423F-BC67-66618F619D7B}"/>
              </a:ext>
            </a:extLst>
          </p:cNvPr>
          <p:cNvSpPr/>
          <p:nvPr/>
        </p:nvSpPr>
        <p:spPr>
          <a:xfrm>
            <a:off x="0" y="4411990"/>
            <a:ext cx="9144000" cy="64353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23" name="Rectangle 22">
            <a:extLst>
              <a:ext uri="{FF2B5EF4-FFF2-40B4-BE49-F238E27FC236}">
                <a16:creationId xmlns:a16="http://schemas.microsoft.com/office/drawing/2014/main" id="{204938B3-7A68-4666-A8FA-CA571DB57FCC}"/>
              </a:ext>
            </a:extLst>
          </p:cNvPr>
          <p:cNvSpPr/>
          <p:nvPr/>
        </p:nvSpPr>
        <p:spPr>
          <a:xfrm>
            <a:off x="0" y="4409192"/>
            <a:ext cx="9144000" cy="646331"/>
          </a:xfrm>
          <a:prstGeom prst="rect">
            <a:avLst/>
          </a:prstGeom>
        </p:spPr>
        <p:txBody>
          <a:bodyPr wrap="square">
            <a:spAutoFit/>
          </a:bodyPr>
          <a:lstStyle/>
          <a:p>
            <a:pPr algn="ctr"/>
            <a:r>
              <a:rPr lang="en-US" sz="3600" b="1" dirty="0">
                <a:solidFill>
                  <a:schemeClr val="bg1"/>
                </a:solidFill>
                <a:latin typeface="Bold sand ms"/>
                <a:cs typeface="Mongolian Baiti" panose="03000500000000000000" pitchFamily="66" charset="0"/>
              </a:rPr>
              <a:t>Callable Bond Examples</a:t>
            </a:r>
            <a:endParaRPr lang="mk-MK" sz="3600" dirty="0">
              <a:solidFill>
                <a:schemeClr val="bg1"/>
              </a:solidFill>
              <a:latin typeface="Bold sand ms"/>
              <a:cs typeface="Mongolian Baiti" panose="03000500000000000000" pitchFamily="66" charset="0"/>
            </a:endParaRPr>
          </a:p>
        </p:txBody>
      </p:sp>
    </p:spTree>
    <p:extLst>
      <p:ext uri="{BB962C8B-B14F-4D97-AF65-F5344CB8AC3E}">
        <p14:creationId xmlns:p14="http://schemas.microsoft.com/office/powerpoint/2010/main" val="396069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5451825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15</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15</m:t>
                                    </m:r>
                                  </m:sup>
                                </m:sSup>
                                <m:r>
                                  <a:rPr lang="en-US" sz="1400" b="0" i="1" smtClean="0">
                                    <a:latin typeface="Cambria Math" charset="0"/>
                                  </a:rPr>
                                  <m:t>=828.48</m:t>
                                </m:r>
                              </m:oMath>
                            </m:oMathPara>
                          </a14:m>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5451825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a:p>
                      </a:txBody>
                      <a:tcPr>
                        <a:blipFill rotWithShape="0">
                          <a:blip r:embed="rId3"/>
                          <a:stretch>
                            <a:fillRect l="-43856" t="-376667" r="-424" b="-305000"/>
                          </a:stretch>
                        </a:blipFill>
                      </a:tcPr>
                    </a:tc>
                  </a:tr>
                  <a:tr h="366107">
                    <a:tc>
                      <a:txBody>
                        <a:bodyPr/>
                        <a:lstStyle/>
                        <a:p>
                          <a:pPr algn="ctr"/>
                          <a:r>
                            <a:rPr lang="en-US" sz="1400" dirty="0" smtClean="0"/>
                            <a:t>17</a:t>
                          </a:r>
                          <a:endParaRPr lang="en-US" sz="1400" dirty="0"/>
                        </a:p>
                      </a:txBody>
                      <a:tcPr/>
                    </a:tc>
                    <a:tc>
                      <a:txBody>
                        <a:bodyPr/>
                        <a:lstStyle/>
                        <a:p>
                          <a:endParaRPr lang="en-US" sz="1400" dirty="0"/>
                        </a:p>
                      </a:txBody>
                      <a:tcPr/>
                    </a:tc>
                  </a:tr>
                  <a:tr h="366107">
                    <a:tc>
                      <a:txBody>
                        <a:bodyPr/>
                        <a:lstStyle/>
                        <a:p>
                          <a:pPr algn="ctr"/>
                          <a:r>
                            <a:rPr lang="en-US" sz="1400" dirty="0" smtClean="0"/>
                            <a:t>18</a:t>
                          </a:r>
                          <a:endParaRPr lang="en-US" sz="1400" dirty="0"/>
                        </a:p>
                      </a:txBody>
                      <a:tcPr/>
                    </a:tc>
                    <a:tc>
                      <a:txBody>
                        <a:bodyPr/>
                        <a:lstStyle/>
                        <a:p>
                          <a:endParaRPr lang="en-US" sz="1400" dirty="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88869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140797676"/>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15</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15</m:t>
                                    </m:r>
                                  </m:sup>
                                </m:sSup>
                                <m:r>
                                  <a:rPr lang="en-US" sz="1400" b="0" i="1" smtClean="0">
                                    <a:latin typeface="Cambria Math" charset="0"/>
                                  </a:rPr>
                                  <m:t>=828.48</m:t>
                                </m:r>
                              </m:oMath>
                            </m:oMathPara>
                          </a14:m>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17</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17</m:t>
                                    </m:r>
                                  </m:sup>
                                </m:sSup>
                                <m:r>
                                  <a:rPr lang="en-US" sz="1400" b="0" i="1" smtClean="0">
                                    <a:latin typeface="Cambria Math" charset="0"/>
                                  </a:rPr>
                                  <m:t>=807.24</m:t>
                                </m:r>
                              </m:oMath>
                            </m:oMathPara>
                          </a14:m>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140797676"/>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a:p>
                      </a:txBody>
                      <a:tcPr>
                        <a:blipFill rotWithShape="0">
                          <a:blip r:embed="rId3"/>
                          <a:stretch>
                            <a:fillRect l="-43856" t="-376667" r="-424" b="-305000"/>
                          </a:stretch>
                        </a:blipFill>
                      </a:tcPr>
                    </a:tc>
                  </a:tr>
                  <a:tr h="366107">
                    <a:tc>
                      <a:txBody>
                        <a:bodyPr/>
                        <a:lstStyle/>
                        <a:p>
                          <a:pPr algn="ctr"/>
                          <a:r>
                            <a:rPr lang="en-US" sz="1400" dirty="0" smtClean="0"/>
                            <a:t>17</a:t>
                          </a:r>
                          <a:endParaRPr lang="en-US" sz="1400" dirty="0"/>
                        </a:p>
                      </a:txBody>
                      <a:tcPr/>
                    </a:tc>
                    <a:tc>
                      <a:txBody>
                        <a:bodyPr/>
                        <a:lstStyle/>
                        <a:p>
                          <a:endParaRPr lang="en-US"/>
                        </a:p>
                      </a:txBody>
                      <a:tcPr>
                        <a:blipFill rotWithShape="0">
                          <a:blip r:embed="rId3"/>
                          <a:stretch>
                            <a:fillRect l="-43856" t="-468852" r="-424" b="-200000"/>
                          </a:stretch>
                        </a:blipFill>
                      </a:tcPr>
                    </a:tc>
                  </a:tr>
                  <a:tr h="366107">
                    <a:tc>
                      <a:txBody>
                        <a:bodyPr/>
                        <a:lstStyle/>
                        <a:p>
                          <a:pPr algn="ctr"/>
                          <a:r>
                            <a:rPr lang="en-US" sz="1400" dirty="0" smtClean="0"/>
                            <a:t>18</a:t>
                          </a:r>
                          <a:endParaRPr lang="en-US" sz="1400" dirty="0"/>
                        </a:p>
                      </a:txBody>
                      <a:tcPr/>
                    </a:tc>
                    <a:tc>
                      <a:txBody>
                        <a:bodyPr/>
                        <a:lstStyle/>
                        <a:p>
                          <a:endParaRPr lang="en-US" sz="1400" dirty="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35846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012903611"/>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15</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15</m:t>
                                    </m:r>
                                  </m:sup>
                                </m:sSup>
                                <m:r>
                                  <a:rPr lang="en-US" sz="1400" b="0" i="1" smtClean="0">
                                    <a:latin typeface="Cambria Math" charset="0"/>
                                  </a:rPr>
                                  <m:t>=828.48</m:t>
                                </m:r>
                              </m:oMath>
                            </m:oMathPara>
                          </a14:m>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17</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17</m:t>
                                    </m:r>
                                  </m:sup>
                                </m:sSup>
                                <m:r>
                                  <a:rPr lang="en-US" sz="1400" b="0" i="1" smtClean="0">
                                    <a:latin typeface="Cambria Math" charset="0"/>
                                  </a:rPr>
                                  <m:t>=807.24</m:t>
                                </m:r>
                              </m:oMath>
                            </m:oMathPara>
                          </a14:m>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18</m:t>
                                        </m:r>
                                      </m:e>
                                    </m:acc>
                                    <m:r>
                                      <a:rPr lang="en-US" sz="1400" b="0" i="1" smtClean="0">
                                        <a:latin typeface="Cambria Math" charset="0"/>
                                      </a:rPr>
                                      <m:t>|</m:t>
                                    </m:r>
                                  </m:sub>
                                </m:sSub>
                                <m:r>
                                  <a:rPr lang="en-US" sz="1400" b="0" i="1" smtClean="0">
                                    <a:latin typeface="Cambria Math" charset="0"/>
                                  </a:rPr>
                                  <m:t>+1125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18</m:t>
                                    </m:r>
                                  </m:sup>
                                </m:sSup>
                                <m:r>
                                  <a:rPr lang="en-US" sz="1400" b="0" i="1" smtClean="0">
                                    <a:latin typeface="Cambria Math" charset="0"/>
                                  </a:rPr>
                                  <m:t>=818.15</m:t>
                                </m:r>
                              </m:oMath>
                            </m:oMathPara>
                          </a14:m>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012903611"/>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a:p>
                      </a:txBody>
                      <a:tcPr>
                        <a:blipFill rotWithShape="0">
                          <a:blip r:embed="rId3"/>
                          <a:stretch>
                            <a:fillRect l="-43856" t="-376667" r="-424" b="-305000"/>
                          </a:stretch>
                        </a:blipFill>
                      </a:tcPr>
                    </a:tc>
                  </a:tr>
                  <a:tr h="366107">
                    <a:tc>
                      <a:txBody>
                        <a:bodyPr/>
                        <a:lstStyle/>
                        <a:p>
                          <a:pPr algn="ctr"/>
                          <a:r>
                            <a:rPr lang="en-US" sz="1400" dirty="0" smtClean="0"/>
                            <a:t>17</a:t>
                          </a:r>
                          <a:endParaRPr lang="en-US" sz="1400" dirty="0"/>
                        </a:p>
                      </a:txBody>
                      <a:tcPr/>
                    </a:tc>
                    <a:tc>
                      <a:txBody>
                        <a:bodyPr/>
                        <a:lstStyle/>
                        <a:p>
                          <a:endParaRPr lang="en-US"/>
                        </a:p>
                      </a:txBody>
                      <a:tcPr>
                        <a:blipFill rotWithShape="0">
                          <a:blip r:embed="rId3"/>
                          <a:stretch>
                            <a:fillRect l="-43856" t="-468852" r="-424" b="-200000"/>
                          </a:stretch>
                        </a:blipFill>
                      </a:tcPr>
                    </a:tc>
                  </a:tr>
                  <a:tr h="366107">
                    <a:tc>
                      <a:txBody>
                        <a:bodyPr/>
                        <a:lstStyle/>
                        <a:p>
                          <a:pPr algn="ctr"/>
                          <a:r>
                            <a:rPr lang="en-US" sz="1400" dirty="0" smtClean="0"/>
                            <a:t>18</a:t>
                          </a:r>
                          <a:endParaRPr lang="en-US" sz="1400" dirty="0"/>
                        </a:p>
                      </a:txBody>
                      <a:tcPr/>
                    </a:tc>
                    <a:tc>
                      <a:txBody>
                        <a:bodyPr/>
                        <a:lstStyle/>
                        <a:p>
                          <a:endParaRPr lang="en-US"/>
                        </a:p>
                      </a:txBody>
                      <a:tcPr>
                        <a:blipFill rotWithShape="0">
                          <a:blip r:embed="rId3"/>
                          <a:stretch>
                            <a:fillRect l="-43856" t="-578333" r="-424" b="-103333"/>
                          </a:stretch>
                        </a:blipFill>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83482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63341202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15</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15</m:t>
                                    </m:r>
                                  </m:sup>
                                </m:sSup>
                                <m:r>
                                  <a:rPr lang="en-US" sz="1400" b="0" i="1" smtClean="0">
                                    <a:latin typeface="Cambria Math" charset="0"/>
                                  </a:rPr>
                                  <m:t>=828.48</m:t>
                                </m:r>
                              </m:oMath>
                            </m:oMathPara>
                          </a14:m>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17</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17</m:t>
                                    </m:r>
                                  </m:sup>
                                </m:sSup>
                                <m:r>
                                  <a:rPr lang="en-US" sz="1400" b="0" i="1" smtClean="0">
                                    <a:latin typeface="Cambria Math" charset="0"/>
                                  </a:rPr>
                                  <m:t>=807.24</m:t>
                                </m:r>
                              </m:oMath>
                            </m:oMathPara>
                          </a14:m>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18</m:t>
                                        </m:r>
                                      </m:e>
                                    </m:acc>
                                    <m:r>
                                      <a:rPr lang="en-US" sz="1400" b="0" i="1" smtClean="0">
                                        <a:latin typeface="Cambria Math" charset="0"/>
                                      </a:rPr>
                                      <m:t>|</m:t>
                                    </m:r>
                                  </m:sub>
                                </m:sSub>
                                <m:r>
                                  <a:rPr lang="en-US" sz="1400" b="0" i="1" smtClean="0">
                                    <a:latin typeface="Cambria Math" charset="0"/>
                                  </a:rPr>
                                  <m:t>+1125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18</m:t>
                                    </m:r>
                                  </m:sup>
                                </m:sSup>
                                <m:r>
                                  <a:rPr lang="en-US" sz="1400" b="0" i="1" smtClean="0">
                                    <a:latin typeface="Cambria Math" charset="0"/>
                                  </a:rPr>
                                  <m:t>=818.15</m:t>
                                </m:r>
                              </m:oMath>
                            </m:oMathPara>
                          </a14:m>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+1125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=797.87</m:t>
                                </m:r>
                              </m:oMath>
                            </m:oMathPara>
                          </a14:m>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63341202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a:p>
                      </a:txBody>
                      <a:tcPr>
                        <a:blipFill rotWithShape="0">
                          <a:blip r:embed="rId3"/>
                          <a:stretch>
                            <a:fillRect l="-43856" t="-376667" r="-424" b="-305000"/>
                          </a:stretch>
                        </a:blipFill>
                      </a:tcPr>
                    </a:tc>
                  </a:tr>
                  <a:tr h="366107">
                    <a:tc>
                      <a:txBody>
                        <a:bodyPr/>
                        <a:lstStyle/>
                        <a:p>
                          <a:pPr algn="ctr"/>
                          <a:r>
                            <a:rPr lang="en-US" sz="1400" dirty="0" smtClean="0"/>
                            <a:t>17</a:t>
                          </a:r>
                          <a:endParaRPr lang="en-US" sz="1400" dirty="0"/>
                        </a:p>
                      </a:txBody>
                      <a:tcPr/>
                    </a:tc>
                    <a:tc>
                      <a:txBody>
                        <a:bodyPr/>
                        <a:lstStyle/>
                        <a:p>
                          <a:endParaRPr lang="en-US"/>
                        </a:p>
                      </a:txBody>
                      <a:tcPr>
                        <a:blipFill rotWithShape="0">
                          <a:blip r:embed="rId3"/>
                          <a:stretch>
                            <a:fillRect l="-43856" t="-468852" r="-424" b="-200000"/>
                          </a:stretch>
                        </a:blipFill>
                      </a:tcPr>
                    </a:tc>
                  </a:tr>
                  <a:tr h="366107">
                    <a:tc>
                      <a:txBody>
                        <a:bodyPr/>
                        <a:lstStyle/>
                        <a:p>
                          <a:pPr algn="ctr"/>
                          <a:r>
                            <a:rPr lang="en-US" sz="1400" dirty="0" smtClean="0"/>
                            <a:t>18</a:t>
                          </a:r>
                          <a:endParaRPr lang="en-US" sz="1400" dirty="0"/>
                        </a:p>
                      </a:txBody>
                      <a:tcPr/>
                    </a:tc>
                    <a:tc>
                      <a:txBody>
                        <a:bodyPr/>
                        <a:lstStyle/>
                        <a:p>
                          <a:endParaRPr lang="en-US"/>
                        </a:p>
                      </a:txBody>
                      <a:tcPr>
                        <a:blipFill rotWithShape="0">
                          <a:blip r:embed="rId3"/>
                          <a:stretch>
                            <a:fillRect l="-43856" t="-578333" r="-424" b="-103333"/>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3"/>
                          <a:stretch>
                            <a:fillRect l="-43856" t="-678333" r="-424" b="-3333"/>
                          </a:stretch>
                        </a:blipFill>
                      </a:tcPr>
                    </a:tc>
                  </a:tr>
                </a:tbl>
              </a:graphicData>
            </a:graphic>
          </p:graphicFrame>
        </mc:Fallback>
      </mc:AlternateContent>
    </p:spTree>
    <p:extLst>
      <p:ext uri="{BB962C8B-B14F-4D97-AF65-F5344CB8AC3E}">
        <p14:creationId xmlns:p14="http://schemas.microsoft.com/office/powerpoint/2010/main" val="78110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mc:AlternateContent xmlns:mc="http://schemas.openxmlformats.org/markup-compatibility/2006" xmlns:a14="http://schemas.microsoft.com/office/drawing/2010/main">
        <mc:Choice Requires="a14">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Answer:</a:t>
                </a:r>
                <a:r>
                  <a:rPr lang="en-US" sz="2000" dirty="0">
                    <a:latin typeface="Bold sand ms"/>
                  </a:rPr>
                  <a:t>  </a:t>
                </a:r>
                <a14:m>
                  <m:oMath xmlns:m="http://schemas.openxmlformats.org/officeDocument/2006/math">
                    <m:r>
                      <a:rPr lang="en-US" sz="1400" b="0" i="1" smtClean="0">
                        <a:latin typeface="Cambria Math" charset="0"/>
                      </a:rPr>
                      <m:t>𝑃</m:t>
                    </m:r>
                    <m:r>
                      <a:rPr lang="en-US" sz="1400" b="0" i="1" smtClean="0">
                        <a:latin typeface="Cambria Math" charset="0"/>
                      </a:rPr>
                      <m:t>=797.87</m:t>
                    </m:r>
                  </m:oMath>
                </a14:m>
                <a:endParaRPr lang="en-GB" sz="1400" dirty="0">
                  <a:solidFill>
                    <a:schemeClr val="tx1"/>
                  </a:solidFill>
                  <a:latin typeface="Bold sand ms"/>
                </a:endParaRPr>
              </a:p>
            </p:txBody>
          </p:sp>
        </mc:Choice>
        <mc:Fallback xmlns="">
          <p:sp>
            <p:nvSpPr>
              <p:cNvPr id="34" name="Content Placeholder 2"/>
              <p:cNvSpPr txBox="1">
                <a:spLocks noRot="1" noChangeAspect="1" noMove="1" noResize="1" noEditPoints="1" noAdjustHandles="1" noChangeArrowheads="1" noChangeShapeType="1" noTextEdit="1"/>
              </p:cNvSpPr>
              <p:nvPr/>
            </p:nvSpPr>
            <p:spPr>
              <a:xfrm>
                <a:off x="457200" y="1219200"/>
                <a:ext cx="8001000" cy="4525963"/>
              </a:xfrm>
              <a:prstGeom prst="rect">
                <a:avLst/>
              </a:prstGeom>
              <a:blipFill rotWithShape="0">
                <a:blip r:embed="rId3"/>
                <a:stretch>
                  <a:fillRect t="-270" b="-16712"/>
                </a:stretch>
              </a:blipFill>
            </p:spPr>
            <p:txBody>
              <a:bodyPr/>
              <a:lstStyle/>
              <a:p>
                <a:r>
                  <a:rPr lang="en-US">
                    <a:noFill/>
                  </a:rPr>
                  <a:t> </a:t>
                </a:r>
              </a:p>
            </p:txBody>
          </p:sp>
        </mc:Fallback>
      </mc:AlternateContent>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4653220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15</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15</m:t>
                                    </m:r>
                                  </m:sup>
                                </m:sSup>
                                <m:r>
                                  <a:rPr lang="en-US" sz="1400" b="0" i="1" smtClean="0">
                                    <a:latin typeface="Cambria Math" charset="0"/>
                                  </a:rPr>
                                  <m:t>=828.48</m:t>
                                </m:r>
                              </m:oMath>
                            </m:oMathPara>
                          </a14:m>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17</m:t>
                                        </m:r>
                                      </m:e>
                                    </m:acc>
                                    <m:r>
                                      <a:rPr lang="en-US" sz="1400" b="0" i="1" smtClean="0">
                                        <a:latin typeface="Cambria Math" charset="0"/>
                                      </a:rPr>
                                      <m:t>|</m:t>
                                    </m:r>
                                  </m:sub>
                                </m:sSub>
                                <m:r>
                                  <a:rPr lang="en-US" sz="1400" b="0" i="1" smtClean="0">
                                    <a:latin typeface="Cambria Math" charset="0"/>
                                  </a:rPr>
                                  <m:t>+1075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17</m:t>
                                    </m:r>
                                  </m:sup>
                                </m:sSup>
                                <m:r>
                                  <a:rPr lang="en-US" sz="1400" b="0" i="1" smtClean="0">
                                    <a:latin typeface="Cambria Math" charset="0"/>
                                  </a:rPr>
                                  <m:t>=807.24</m:t>
                                </m:r>
                              </m:oMath>
                            </m:oMathPara>
                          </a14:m>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18</m:t>
                                        </m:r>
                                      </m:e>
                                    </m:acc>
                                    <m:r>
                                      <a:rPr lang="en-US" sz="1400" b="0" i="1" smtClean="0">
                                        <a:latin typeface="Cambria Math" charset="0"/>
                                      </a:rPr>
                                      <m:t>|</m:t>
                                    </m:r>
                                  </m:sub>
                                </m:sSub>
                                <m:r>
                                  <a:rPr lang="en-US" sz="1400" b="0" i="1" smtClean="0">
                                    <a:latin typeface="Cambria Math" charset="0"/>
                                  </a:rPr>
                                  <m:t>+1125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18</m:t>
                                    </m:r>
                                  </m:sup>
                                </m:sSup>
                                <m:r>
                                  <a:rPr lang="en-US" sz="1400" b="0" i="1" smtClean="0">
                                    <a:latin typeface="Cambria Math" charset="0"/>
                                  </a:rPr>
                                  <m:t>=818.15</m:t>
                                </m:r>
                              </m:oMath>
                            </m:oMathPara>
                          </a14:m>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+1125</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=797.87</m:t>
                                </m:r>
                              </m:oMath>
                            </m:oMathPara>
                          </a14:m>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46532207"/>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4"/>
                          <a:stretch>
                            <a:fillRect l="-242" t="-952" r="-229540" b="-345714"/>
                          </a:stretch>
                        </a:blipFill>
                      </a:tcPr>
                    </a:tc>
                    <a:tc>
                      <a:txBody>
                        <a:bodyPr/>
                        <a:lstStyle/>
                        <a:p>
                          <a:endParaRPr lang="en-US"/>
                        </a:p>
                      </a:txBody>
                      <a:tcPr anchor="ctr">
                        <a:blipFill rotWithShape="0">
                          <a:blip r:embed="rId4"/>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4"/>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4"/>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a:p>
                      </a:txBody>
                      <a:tcPr>
                        <a:blipFill rotWithShape="0">
                          <a:blip r:embed="rId4"/>
                          <a:stretch>
                            <a:fillRect l="-43856" t="-376667" r="-424" b="-305000"/>
                          </a:stretch>
                        </a:blipFill>
                      </a:tcPr>
                    </a:tc>
                  </a:tr>
                  <a:tr h="366107">
                    <a:tc>
                      <a:txBody>
                        <a:bodyPr/>
                        <a:lstStyle/>
                        <a:p>
                          <a:pPr algn="ctr"/>
                          <a:r>
                            <a:rPr lang="en-US" sz="1400" dirty="0" smtClean="0"/>
                            <a:t>17</a:t>
                          </a:r>
                          <a:endParaRPr lang="en-US" sz="1400" dirty="0"/>
                        </a:p>
                      </a:txBody>
                      <a:tcPr/>
                    </a:tc>
                    <a:tc>
                      <a:txBody>
                        <a:bodyPr/>
                        <a:lstStyle/>
                        <a:p>
                          <a:endParaRPr lang="en-US"/>
                        </a:p>
                      </a:txBody>
                      <a:tcPr>
                        <a:blipFill rotWithShape="0">
                          <a:blip r:embed="rId4"/>
                          <a:stretch>
                            <a:fillRect l="-43856" t="-468852" r="-424" b="-200000"/>
                          </a:stretch>
                        </a:blipFill>
                      </a:tcPr>
                    </a:tc>
                  </a:tr>
                  <a:tr h="366107">
                    <a:tc>
                      <a:txBody>
                        <a:bodyPr/>
                        <a:lstStyle/>
                        <a:p>
                          <a:pPr algn="ctr"/>
                          <a:r>
                            <a:rPr lang="en-US" sz="1400" dirty="0" smtClean="0"/>
                            <a:t>18</a:t>
                          </a:r>
                          <a:endParaRPr lang="en-US" sz="1400" dirty="0"/>
                        </a:p>
                      </a:txBody>
                      <a:tcPr/>
                    </a:tc>
                    <a:tc>
                      <a:txBody>
                        <a:bodyPr/>
                        <a:lstStyle/>
                        <a:p>
                          <a:endParaRPr lang="en-US"/>
                        </a:p>
                      </a:txBody>
                      <a:tcPr>
                        <a:blipFill rotWithShape="0">
                          <a:blip r:embed="rId4"/>
                          <a:stretch>
                            <a:fillRect l="-43856" t="-578333" r="-424" b="-103333"/>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4"/>
                          <a:stretch>
                            <a:fillRect l="-43856" t="-678333" r="-424" b="-3333"/>
                          </a:stretch>
                        </a:blipFill>
                      </a:tcPr>
                    </a:tc>
                  </a:tr>
                </a:tbl>
              </a:graphicData>
            </a:graphic>
          </p:graphicFrame>
        </mc:Fallback>
      </mc:AlternateContent>
    </p:spTree>
    <p:extLst>
      <p:ext uri="{BB962C8B-B14F-4D97-AF65-F5344CB8AC3E}">
        <p14:creationId xmlns:p14="http://schemas.microsoft.com/office/powerpoint/2010/main" val="19728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strike="sngStrike" dirty="0">
                <a:latin typeface="Bold sand ms"/>
              </a:rPr>
              <a:t>Determine the maximum price a buyer should pay in order to earn an annual yield of at least 5%.</a:t>
            </a:r>
            <a:r>
              <a:rPr lang="en-US" sz="1400" dirty="0">
                <a:latin typeface="Bold sand ms"/>
              </a:rPr>
              <a:t> You buy the bond for 797.87.  Determine the yield if the bond is redeemed at the end of year 16.</a:t>
            </a:r>
            <a:br>
              <a:rPr lang="en-US" sz="1400" dirty="0">
                <a:latin typeface="Bold sand ms"/>
              </a:rPr>
            </a:br>
            <a:endParaRPr lang="en-GB" sz="14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p:spTree>
    <p:extLst>
      <p:ext uri="{BB962C8B-B14F-4D97-AF65-F5344CB8AC3E}">
        <p14:creationId xmlns:p14="http://schemas.microsoft.com/office/powerpoint/2010/main" val="18408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strike="sngStrike" dirty="0">
                <a:latin typeface="Bold sand ms"/>
              </a:rPr>
              <a:t>Determine the maximum price a buyer should pay in order to earn an annual yield of at least 5%.</a:t>
            </a:r>
            <a:r>
              <a:rPr lang="en-US" sz="1400" dirty="0">
                <a:latin typeface="Bold sand ms"/>
              </a:rPr>
              <a:t> You buy the bond for 797.87.  Determine the yield if the bond is redeemed at the end of year 16.</a:t>
            </a:r>
            <a:br>
              <a:rPr lang="en-US" sz="1400" dirty="0">
                <a:latin typeface="Bold sand ms"/>
              </a:rPr>
            </a:br>
            <a:br>
              <a:rPr lang="en-US" sz="1400" dirty="0">
                <a:latin typeface="Bold sand ms"/>
              </a:rPr>
            </a:br>
            <a:br>
              <a:rPr lang="en-US" sz="1400" dirty="0">
                <a:latin typeface="Bold sand ms"/>
              </a:rPr>
            </a:br>
            <a:endParaRPr lang="en-GB" sz="14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sp>
            <p:nvSpPr>
              <p:cNvPr id="15" name="Rectangle 14"/>
              <p:cNvSpPr/>
              <p:nvPr/>
            </p:nvSpPr>
            <p:spPr>
              <a:xfrm>
                <a:off x="3429000" y="3578423"/>
                <a:ext cx="2361287" cy="3319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Cambria Math" charset="0"/>
                          <a:cs typeface="Cambria Math" charset="0"/>
                        </a:rPr>
                        <m:t>797.87=30</m:t>
                      </m:r>
                      <m:sSub>
                        <m:sSubPr>
                          <m:ctrlPr>
                            <a:rPr lang="en-US" sz="1400" b="0" i="1" smtClean="0">
                              <a:latin typeface="Cambria Math" panose="02040503050406030204" pitchFamily="18" charset="0"/>
                              <a:ea typeface="Cambria Math" charset="0"/>
                              <a:cs typeface="Cambria Math" charset="0"/>
                            </a:rPr>
                          </m:ctrlPr>
                        </m:sSubPr>
                        <m:e>
                          <m:r>
                            <a:rPr lang="en-US" sz="1400" b="0" i="1" smtClean="0">
                              <a:latin typeface="Cambria Math" charset="0"/>
                              <a:ea typeface="Cambria Math" charset="0"/>
                              <a:cs typeface="Cambria Math" charset="0"/>
                            </a:rPr>
                            <m:t>𝑎</m:t>
                          </m:r>
                        </m:e>
                        <m:sub>
                          <m:acc>
                            <m:accPr>
                              <m:chr m:val="̅"/>
                              <m:ctrlPr>
                                <a:rPr lang="en-US" sz="1400" b="0" i="1" smtClean="0">
                                  <a:latin typeface="Cambria Math" panose="02040503050406030204" pitchFamily="18" charset="0"/>
                                  <a:ea typeface="Cambria Math" charset="0"/>
                                  <a:cs typeface="Cambria Math" charset="0"/>
                                </a:rPr>
                              </m:ctrlPr>
                            </m:accPr>
                            <m:e>
                              <m:r>
                                <a:rPr lang="en-US" sz="1400" b="0" i="1" smtClean="0">
                                  <a:latin typeface="Cambria Math" charset="0"/>
                                  <a:ea typeface="Cambria Math" charset="0"/>
                                  <a:cs typeface="Cambria Math" charset="0"/>
                                </a:rPr>
                                <m:t>16</m:t>
                              </m:r>
                            </m:e>
                          </m:acc>
                          <m:r>
                            <a:rPr lang="en-US" sz="1400" b="0" i="1" smtClean="0">
                              <a:latin typeface="Cambria Math" charset="0"/>
                              <a:ea typeface="Cambria Math" charset="0"/>
                              <a:cs typeface="Cambria Math" charset="0"/>
                            </a:rPr>
                            <m:t>|</m:t>
                          </m:r>
                        </m:sub>
                      </m:sSub>
                      <m:r>
                        <a:rPr lang="en-US" sz="1400" b="0" i="1" smtClean="0">
                          <a:latin typeface="Cambria Math" charset="0"/>
                          <a:ea typeface="Cambria Math" charset="0"/>
                          <a:cs typeface="Cambria Math" charset="0"/>
                        </a:rPr>
                        <m:t>+1075</m:t>
                      </m:r>
                      <m:sSup>
                        <m:sSupPr>
                          <m:ctrlPr>
                            <a:rPr lang="en-US" sz="1400" b="0" i="1" smtClean="0">
                              <a:latin typeface="Cambria Math" panose="02040503050406030204" pitchFamily="18" charset="0"/>
                              <a:ea typeface="Cambria Math" charset="0"/>
                              <a:cs typeface="Cambria Math" charset="0"/>
                            </a:rPr>
                          </m:ctrlPr>
                        </m:sSupPr>
                        <m:e>
                          <m:r>
                            <a:rPr lang="en-US" sz="1400" b="0" i="1" smtClean="0">
                              <a:latin typeface="Cambria Math" charset="0"/>
                              <a:ea typeface="Cambria Math" charset="0"/>
                              <a:cs typeface="Cambria Math" charset="0"/>
                            </a:rPr>
                            <m:t>𝑣</m:t>
                          </m:r>
                        </m:e>
                        <m:sup>
                          <m:r>
                            <a:rPr lang="en-US" sz="1400" b="0" i="1" smtClean="0">
                              <a:latin typeface="Cambria Math" charset="0"/>
                              <a:ea typeface="Cambria Math" charset="0"/>
                              <a:cs typeface="Cambria Math" charset="0"/>
                            </a:rPr>
                            <m:t>16</m:t>
                          </m:r>
                        </m:sup>
                      </m:sSup>
                    </m:oMath>
                  </m:oMathPara>
                </a14:m>
                <a:endParaRPr lang="en-US" sz="1400" dirty="0"/>
              </a:p>
            </p:txBody>
          </p:sp>
        </mc:Choice>
        <mc:Fallback xmlns="">
          <p:sp>
            <p:nvSpPr>
              <p:cNvPr id="15" name="Rectangle 14"/>
              <p:cNvSpPr>
                <a:spLocks noRot="1" noChangeAspect="1" noMove="1" noResize="1" noEditPoints="1" noAdjustHandles="1" noChangeArrowheads="1" noChangeShapeType="1" noTextEdit="1"/>
              </p:cNvSpPr>
              <p:nvPr/>
            </p:nvSpPr>
            <p:spPr>
              <a:xfrm>
                <a:off x="3429000" y="3578423"/>
                <a:ext cx="2361287" cy="331950"/>
              </a:xfrm>
              <a:prstGeom prst="rect">
                <a:avLst/>
              </a:prstGeom>
              <a:blipFill rotWithShape="0">
                <a:blip r:embed="rId3"/>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val="19415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strike="sngStrike" dirty="0">
                <a:latin typeface="Bold sand ms"/>
              </a:rPr>
              <a:t>Determine the maximum price a buyer should pay in order to earn an annual yield of at least 5%.</a:t>
            </a:r>
            <a:r>
              <a:rPr lang="en-US" sz="1400" dirty="0">
                <a:latin typeface="Bold sand ms"/>
              </a:rPr>
              <a:t> You buy the bond for 797.87.  Determine the yield if the bond is redeemed at the end of year 16.</a:t>
            </a:r>
            <a:br>
              <a:rPr lang="en-US" sz="1400" dirty="0">
                <a:latin typeface="Bold sand ms"/>
              </a:rPr>
            </a:br>
            <a:br>
              <a:rPr lang="en-US" sz="1400" dirty="0">
                <a:latin typeface="Bold sand ms"/>
              </a:rPr>
            </a:br>
            <a:br>
              <a:rPr lang="en-US" sz="1400" dirty="0">
                <a:latin typeface="Bold sand ms"/>
              </a:rPr>
            </a:br>
            <a:endParaRPr lang="en-GB" sz="14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sp>
            <p:nvSpPr>
              <p:cNvPr id="2" name="Rectangle 1"/>
              <p:cNvSpPr/>
              <p:nvPr/>
            </p:nvSpPr>
            <p:spPr>
              <a:xfrm>
                <a:off x="3886200" y="4264223"/>
                <a:ext cx="14012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=5.204%</m:t>
                      </m:r>
                    </m:oMath>
                  </m:oMathPara>
                </a14:m>
                <a:endParaRPr lang="en-US" sz="1400" dirty="0"/>
              </a:p>
            </p:txBody>
          </p:sp>
        </mc:Choice>
        <mc:Fallback xmlns="">
          <p:sp>
            <p:nvSpPr>
              <p:cNvPr id="2" name="Rectangle 1"/>
              <p:cNvSpPr>
                <a:spLocks noRot="1" noChangeAspect="1" noMove="1" noResize="1" noEditPoints="1" noAdjustHandles="1" noChangeArrowheads="1" noChangeShapeType="1" noTextEdit="1"/>
              </p:cNvSpPr>
              <p:nvPr/>
            </p:nvSpPr>
            <p:spPr>
              <a:xfrm>
                <a:off x="3886200" y="4264223"/>
                <a:ext cx="1401216" cy="307777"/>
              </a:xfrm>
              <a:prstGeom prst="rect">
                <a:avLst/>
              </a:prstGeom>
              <a:blipFill rotWithShape="0">
                <a:blip r:embed="rId3"/>
                <a:stretch>
                  <a:fillRect t="-86000" b="-1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29000" y="3578423"/>
                <a:ext cx="2361287" cy="3319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ea typeface="Cambria Math" charset="0"/>
                          <a:cs typeface="Cambria Math" charset="0"/>
                        </a:rPr>
                        <m:t>797.87=30</m:t>
                      </m:r>
                      <m:sSub>
                        <m:sSubPr>
                          <m:ctrlPr>
                            <a:rPr lang="en-US" sz="1400" b="0" i="1" smtClean="0">
                              <a:latin typeface="Cambria Math" panose="02040503050406030204" pitchFamily="18" charset="0"/>
                              <a:ea typeface="Cambria Math" charset="0"/>
                              <a:cs typeface="Cambria Math" charset="0"/>
                            </a:rPr>
                          </m:ctrlPr>
                        </m:sSubPr>
                        <m:e>
                          <m:r>
                            <a:rPr lang="en-US" sz="1400" b="0" i="1" smtClean="0">
                              <a:latin typeface="Cambria Math" charset="0"/>
                              <a:ea typeface="Cambria Math" charset="0"/>
                              <a:cs typeface="Cambria Math" charset="0"/>
                            </a:rPr>
                            <m:t>𝑎</m:t>
                          </m:r>
                        </m:e>
                        <m:sub>
                          <m:acc>
                            <m:accPr>
                              <m:chr m:val="̅"/>
                              <m:ctrlPr>
                                <a:rPr lang="en-US" sz="1400" b="0" i="1" smtClean="0">
                                  <a:latin typeface="Cambria Math" panose="02040503050406030204" pitchFamily="18" charset="0"/>
                                  <a:ea typeface="Cambria Math" charset="0"/>
                                  <a:cs typeface="Cambria Math" charset="0"/>
                                </a:rPr>
                              </m:ctrlPr>
                            </m:accPr>
                            <m:e>
                              <m:r>
                                <a:rPr lang="en-US" sz="1400" b="0" i="1" smtClean="0">
                                  <a:latin typeface="Cambria Math" charset="0"/>
                                  <a:ea typeface="Cambria Math" charset="0"/>
                                  <a:cs typeface="Cambria Math" charset="0"/>
                                </a:rPr>
                                <m:t>16</m:t>
                              </m:r>
                            </m:e>
                          </m:acc>
                          <m:r>
                            <a:rPr lang="en-US" sz="1400" b="0" i="1" smtClean="0">
                              <a:latin typeface="Cambria Math" charset="0"/>
                              <a:ea typeface="Cambria Math" charset="0"/>
                              <a:cs typeface="Cambria Math" charset="0"/>
                            </a:rPr>
                            <m:t>|</m:t>
                          </m:r>
                        </m:sub>
                      </m:sSub>
                      <m:r>
                        <a:rPr lang="en-US" sz="1400" b="0" i="1" smtClean="0">
                          <a:latin typeface="Cambria Math" charset="0"/>
                          <a:ea typeface="Cambria Math" charset="0"/>
                          <a:cs typeface="Cambria Math" charset="0"/>
                        </a:rPr>
                        <m:t>+1075</m:t>
                      </m:r>
                      <m:sSup>
                        <m:sSupPr>
                          <m:ctrlPr>
                            <a:rPr lang="en-US" sz="1400" b="0" i="1" smtClean="0">
                              <a:latin typeface="Cambria Math" panose="02040503050406030204" pitchFamily="18" charset="0"/>
                              <a:ea typeface="Cambria Math" charset="0"/>
                              <a:cs typeface="Cambria Math" charset="0"/>
                            </a:rPr>
                          </m:ctrlPr>
                        </m:sSupPr>
                        <m:e>
                          <m:r>
                            <a:rPr lang="en-US" sz="1400" b="0" i="1" smtClean="0">
                              <a:latin typeface="Cambria Math" charset="0"/>
                              <a:ea typeface="Cambria Math" charset="0"/>
                              <a:cs typeface="Cambria Math" charset="0"/>
                            </a:rPr>
                            <m:t>𝑣</m:t>
                          </m:r>
                        </m:e>
                        <m:sup>
                          <m:r>
                            <a:rPr lang="en-US" sz="1400" b="0" i="1" smtClean="0">
                              <a:latin typeface="Cambria Math" charset="0"/>
                              <a:ea typeface="Cambria Math" charset="0"/>
                              <a:cs typeface="Cambria Math" charset="0"/>
                            </a:rPr>
                            <m:t>16</m:t>
                          </m:r>
                        </m:sup>
                      </m:sSup>
                    </m:oMath>
                  </m:oMathPara>
                </a14:m>
                <a:endParaRPr lang="en-US" sz="1400" dirty="0"/>
              </a:p>
            </p:txBody>
          </p:sp>
        </mc:Choice>
        <mc:Fallback xmlns="">
          <p:sp>
            <p:nvSpPr>
              <p:cNvPr id="15" name="Rectangle 14"/>
              <p:cNvSpPr>
                <a:spLocks noRot="1" noChangeAspect="1" noMove="1" noResize="1" noEditPoints="1" noAdjustHandles="1" noChangeArrowheads="1" noChangeShapeType="1" noTextEdit="1"/>
              </p:cNvSpPr>
              <p:nvPr/>
            </p:nvSpPr>
            <p:spPr>
              <a:xfrm>
                <a:off x="3429000" y="3578423"/>
                <a:ext cx="2361287" cy="331950"/>
              </a:xfrm>
              <a:prstGeom prst="rect">
                <a:avLst/>
              </a:prstGeom>
              <a:blipFill rotWithShape="0">
                <a:blip r:embed="rId4"/>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val="148465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p:spTree>
    <p:extLst>
      <p:ext uri="{BB962C8B-B14F-4D97-AF65-F5344CB8AC3E}">
        <p14:creationId xmlns:p14="http://schemas.microsoft.com/office/powerpoint/2010/main" val="87419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038881354"/>
                  </p:ext>
                </p:extLst>
              </p:nvPr>
            </p:nvGraphicFramePr>
            <p:xfrm>
              <a:off x="533400" y="22098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66107">
                    <a:tc>
                      <a:txBody>
                        <a:bodyPr/>
                        <a:lstStyle/>
                        <a:p>
                          <a:pPr algn="ctr"/>
                          <a:endParaRPr lang="en-US" sz="1400" dirty="0"/>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endParaRPr lang="en-US" sz="1400" dirty="0"/>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038881354"/>
                  </p:ext>
                </p:extLst>
              </p:nvPr>
            </p:nvGraphicFramePr>
            <p:xfrm>
              <a:off x="533400" y="22098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endParaRPr lang="en-US" sz="1400" dirty="0"/>
                        </a:p>
                      </a:txBody>
                      <a:tcPr/>
                    </a:tc>
                    <a:tc>
                      <a:txBody>
                        <a:bodyPr/>
                        <a:lstStyle/>
                        <a:p>
                          <a:pPr/>
                          <a:endParaRPr lang="en-US" sz="1400" dirty="0"/>
                        </a:p>
                      </a:txBody>
                      <a:tcPr/>
                    </a:tc>
                  </a:tr>
                  <a:tr h="366107">
                    <a:tc>
                      <a:txBody>
                        <a:bodyPr/>
                        <a:lstStyle/>
                        <a:p>
                          <a:pPr algn="ctr"/>
                          <a:endParaRPr lang="en-US" sz="1400" dirty="0"/>
                        </a:p>
                      </a:txBody>
                      <a:tcPr/>
                    </a:tc>
                    <a:tc>
                      <a:txBody>
                        <a:bodyPr/>
                        <a:lstStyle/>
                        <a:p>
                          <a:endParaRPr lang="en-US" sz="1400"/>
                        </a:p>
                      </a:txBody>
                      <a:tcPr/>
                    </a:tc>
                  </a:tr>
                  <a:tr h="366107">
                    <a:tc>
                      <a:txBody>
                        <a:bodyPr/>
                        <a:lstStyle/>
                        <a:p>
                          <a:pPr algn="ctr"/>
                          <a:endParaRPr lang="en-US" sz="1400" dirty="0"/>
                        </a:p>
                      </a:txBody>
                      <a:tcPr/>
                    </a:tc>
                    <a:tc>
                      <a:txBody>
                        <a:bodyPr/>
                        <a:lstStyle/>
                        <a:p>
                          <a:endParaRPr lang="en-US" sz="140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98172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p:spTree>
    <p:extLst>
      <p:ext uri="{BB962C8B-B14F-4D97-AF65-F5344CB8AC3E}">
        <p14:creationId xmlns:p14="http://schemas.microsoft.com/office/powerpoint/2010/main" val="4140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pPr/>
                          <a:endParaRPr lang="en-US" sz="1400" dirty="0"/>
                        </a:p>
                      </a:txBody>
                      <a:tcPr/>
                    </a:tc>
                  </a:tr>
                  <a:tr h="366107">
                    <a:tc>
                      <a:txBody>
                        <a:bodyPr/>
                        <a:lstStyle/>
                        <a:p>
                          <a:pPr algn="ctr"/>
                          <a:r>
                            <a:rPr lang="en-US" sz="1400" dirty="0" smtClean="0"/>
                            <a:t>16</a:t>
                          </a:r>
                          <a:endParaRPr lang="en-US" sz="1400" dirty="0"/>
                        </a:p>
                      </a:txBody>
                      <a:tcPr/>
                    </a:tc>
                    <a:tc>
                      <a:txBody>
                        <a:bodyPr/>
                        <a:lstStyle/>
                        <a:p>
                          <a:endParaRPr lang="en-US" sz="1400"/>
                        </a:p>
                      </a:txBody>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85300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pPr/>
                          <a:endParaRPr lang="en-US" sz="1400" dirty="0"/>
                        </a:p>
                      </a:txBody>
                      <a:tcPr/>
                    </a:tc>
                  </a:tr>
                  <a:tr h="366107">
                    <a:tc>
                      <a:txBody>
                        <a:bodyPr/>
                        <a:lstStyle/>
                        <a:p>
                          <a:pPr algn="ctr"/>
                          <a:r>
                            <a:rPr lang="en-US" sz="1400" dirty="0" smtClean="0"/>
                            <a:t>16</a:t>
                          </a:r>
                          <a:endParaRPr lang="en-US" sz="1400" dirty="0"/>
                        </a:p>
                      </a:txBody>
                      <a:tcPr/>
                    </a:tc>
                    <a:tc>
                      <a:txBody>
                        <a:bodyPr/>
                        <a:lstStyle/>
                        <a:p>
                          <a:endParaRPr lang="en-US" sz="1400"/>
                        </a:p>
                      </a:txBody>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83704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108295190"/>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pPr/>
                          <a:endParaRPr lang="en-US" sz="1400" dirty="0"/>
                        </a:p>
                      </a:txBody>
                      <a:tcPr/>
                    </a:tc>
                  </a:tr>
                  <a:tr h="366107">
                    <a:tc>
                      <a:txBody>
                        <a:bodyPr/>
                        <a:lstStyle/>
                        <a:p>
                          <a:pPr algn="ctr"/>
                          <a:r>
                            <a:rPr lang="en-US" sz="1400" dirty="0" smtClean="0"/>
                            <a:t>16</a:t>
                          </a:r>
                          <a:endParaRPr lang="en-US" sz="1400" dirty="0"/>
                        </a:p>
                      </a:txBody>
                      <a:tcPr/>
                    </a:tc>
                    <a:tc>
                      <a:txBody>
                        <a:bodyPr/>
                        <a:lstStyle/>
                        <a:p>
                          <a:endParaRPr lang="en-US" sz="1400"/>
                        </a:p>
                      </a:txBody>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03528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867587304"/>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867587304"/>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6667" r="-424" b="-305000"/>
                          </a:stretch>
                        </a:blipFill>
                      </a:tcPr>
                    </a:tc>
                  </a:tr>
                  <a:tr h="366107">
                    <a:tc>
                      <a:txBody>
                        <a:bodyPr/>
                        <a:lstStyle/>
                        <a:p>
                          <a:pPr algn="ctr"/>
                          <a:r>
                            <a:rPr lang="en-US" sz="1400" dirty="0" smtClean="0"/>
                            <a:t>16</a:t>
                          </a:r>
                          <a:endParaRPr lang="en-US" sz="1400" dirty="0"/>
                        </a:p>
                      </a:txBody>
                      <a:tcPr/>
                    </a:tc>
                    <a:tc>
                      <a:txBody>
                        <a:bodyPr/>
                        <a:lstStyle/>
                        <a:p>
                          <a:endParaRPr lang="en-US" sz="1400"/>
                        </a:p>
                      </a:txBody>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78569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7153210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7153210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6667" r="-424" b="-305000"/>
                          </a:stretch>
                        </a:blipFill>
                      </a:tcPr>
                    </a:tc>
                  </a:tr>
                  <a:tr h="366107">
                    <a:tc>
                      <a:txBody>
                        <a:bodyPr/>
                        <a:lstStyle/>
                        <a:p>
                          <a:pPr algn="ctr"/>
                          <a:r>
                            <a:rPr lang="en-US" sz="1400" dirty="0" smtClean="0"/>
                            <a:t>16</a:t>
                          </a:r>
                          <a:endParaRPr lang="en-US" sz="1400" dirty="0"/>
                        </a:p>
                      </a:txBody>
                      <a:tcPr/>
                    </a:tc>
                    <a:tc>
                      <a:txBody>
                        <a:bodyPr/>
                        <a:lstStyle/>
                        <a:p>
                          <a:endParaRPr lang="en-US" sz="1400"/>
                        </a:p>
                      </a:txBody>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766280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16</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16</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=3.58%</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6667" r="-424" b="-305000"/>
                          </a:stretch>
                        </a:blipFill>
                      </a:tcPr>
                    </a:tc>
                  </a:tr>
                  <a:tr h="366107">
                    <a:tc>
                      <a:txBody>
                        <a:bodyPr/>
                        <a:lstStyle/>
                        <a:p>
                          <a:pPr algn="ctr"/>
                          <a:r>
                            <a:rPr lang="en-US" sz="1400" dirty="0" smtClean="0"/>
                            <a:t>16</a:t>
                          </a:r>
                          <a:endParaRPr lang="en-US" sz="1400" dirty="0"/>
                        </a:p>
                      </a:txBody>
                      <a:tcPr/>
                    </a:tc>
                    <a:tc>
                      <a:txBody>
                        <a:bodyPr/>
                        <a:lstStyle/>
                        <a:p>
                          <a:endParaRPr lang="en-US"/>
                        </a:p>
                      </a:txBody>
                      <a:tcPr>
                        <a:blipFill rotWithShape="0">
                          <a:blip r:embed="rId3"/>
                          <a:stretch>
                            <a:fillRect l="-43856" t="-272131" r="-424" b="-200000"/>
                          </a:stretch>
                        </a:blipFill>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9056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p>
          <a:p>
            <a:pPr marL="227013" indent="0">
              <a:spcBef>
                <a:spcPts val="700"/>
              </a:spcBef>
              <a:buClr>
                <a:schemeClr val="accent1"/>
              </a:buClr>
              <a:buNone/>
            </a:pPr>
            <a:r>
              <a:rPr lang="en-US" sz="1400" dirty="0">
                <a:latin typeface="Bold sand ms"/>
              </a:rPr>
              <a:t>NOTE: The interest rates will systematically increase or decrease (increase in this problem) when the redemption value remains the same.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16</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16</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=3.58%</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6667" r="-424" b="-305000"/>
                          </a:stretch>
                        </a:blipFill>
                      </a:tcPr>
                    </a:tc>
                  </a:tr>
                  <a:tr h="366107">
                    <a:tc>
                      <a:txBody>
                        <a:bodyPr/>
                        <a:lstStyle/>
                        <a:p>
                          <a:pPr algn="ctr"/>
                          <a:r>
                            <a:rPr lang="en-US" sz="1400" dirty="0" smtClean="0"/>
                            <a:t>16</a:t>
                          </a:r>
                          <a:endParaRPr lang="en-US" sz="1400" dirty="0"/>
                        </a:p>
                      </a:txBody>
                      <a:tcPr/>
                    </a:tc>
                    <a:tc>
                      <a:txBody>
                        <a:bodyPr/>
                        <a:lstStyle/>
                        <a:p>
                          <a:endParaRPr lang="en-US"/>
                        </a:p>
                      </a:txBody>
                      <a:tcPr>
                        <a:blipFill rotWithShape="0">
                          <a:blip r:embed="rId3"/>
                          <a:stretch>
                            <a:fillRect l="-43856" t="-272131" r="-424" b="-200000"/>
                          </a:stretch>
                        </a:blipFill>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7120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There is no redemption value stated or implied.  For all bond problems, when this is the case, assume the bond is redeemable at par. </a:t>
            </a:r>
          </a:p>
          <a:p>
            <a:pPr marL="227013" indent="0">
              <a:spcBef>
                <a:spcPts val="700"/>
              </a:spcBef>
              <a:buClr>
                <a:schemeClr val="accent1"/>
              </a:buClr>
              <a:buNone/>
            </a:pPr>
            <a:r>
              <a:rPr lang="en-US" sz="1400" dirty="0">
                <a:latin typeface="Bold sand ms"/>
              </a:rPr>
              <a:t>NOTE: The interest rates will systematically increase or decrease (increase in this problem) when the redemption value remains the same.  Therefore, we only need to check endpoints for the same redemption values.</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16</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16</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=3.58%</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18</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868334759"/>
                  </p:ext>
                </p:extLst>
              </p:nvPr>
            </p:nvGraphicFramePr>
            <p:xfrm>
              <a:off x="533400" y="2209800"/>
              <a:ext cx="8265110" cy="2102602"/>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231429"/>
                          </a:stretch>
                        </a:blipFill>
                      </a:tcPr>
                    </a:tc>
                    <a:tc>
                      <a:txBody>
                        <a:bodyPr/>
                        <a:lstStyle/>
                        <a:p>
                          <a:endParaRPr lang="en-US"/>
                        </a:p>
                      </a:txBody>
                      <a:tcPr anchor="ctr">
                        <a:blipFill rotWithShape="0">
                          <a:blip r:embed="rId3"/>
                          <a:stretch>
                            <a:fillRect l="-43856" t="-952" r="-424" b="-231429"/>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6667" r="-424" b="-305000"/>
                          </a:stretch>
                        </a:blipFill>
                      </a:tcPr>
                    </a:tc>
                  </a:tr>
                  <a:tr h="366107">
                    <a:tc>
                      <a:txBody>
                        <a:bodyPr/>
                        <a:lstStyle/>
                        <a:p>
                          <a:pPr algn="ctr"/>
                          <a:r>
                            <a:rPr lang="en-US" sz="1400" dirty="0" smtClean="0"/>
                            <a:t>16</a:t>
                          </a:r>
                          <a:endParaRPr lang="en-US" sz="1400" dirty="0"/>
                        </a:p>
                      </a:txBody>
                      <a:tcPr/>
                    </a:tc>
                    <a:tc>
                      <a:txBody>
                        <a:bodyPr/>
                        <a:lstStyle/>
                        <a:p>
                          <a:endParaRPr lang="en-US"/>
                        </a:p>
                      </a:txBody>
                      <a:tcPr>
                        <a:blipFill rotWithShape="0">
                          <a:blip r:embed="rId3"/>
                          <a:stretch>
                            <a:fillRect l="-43856" t="-272131" r="-424" b="-200000"/>
                          </a:stretch>
                        </a:blipFill>
                      </a:tcPr>
                    </a:tc>
                  </a:tr>
                  <a:tr h="366107">
                    <a:tc>
                      <a:txBody>
                        <a:bodyPr/>
                        <a:lstStyle/>
                        <a:p>
                          <a:pPr algn="ctr"/>
                          <a:r>
                            <a:rPr lang="en-US" sz="1400" dirty="0" smtClean="0"/>
                            <a:t>18</a:t>
                          </a:r>
                          <a:endParaRPr lang="en-US" sz="1400" dirty="0"/>
                        </a:p>
                      </a:txBody>
                      <a:tcPr/>
                    </a:tc>
                    <a:tc>
                      <a:txBody>
                        <a:bodyPr/>
                        <a:lstStyle/>
                        <a:p>
                          <a:endParaRPr lang="en-US" sz="140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68414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061181310"/>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061181310"/>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117143"/>
                          </a:stretch>
                        </a:blipFill>
                      </a:tcPr>
                    </a:tc>
                    <a:tc>
                      <a:txBody>
                        <a:bodyPr/>
                        <a:lstStyle/>
                        <a:p>
                          <a:endParaRPr lang="en-US"/>
                        </a:p>
                      </a:txBody>
                      <a:tcPr anchor="ctr">
                        <a:blipFill rotWithShape="0">
                          <a:blip r:embed="rId3"/>
                          <a:stretch>
                            <a:fillRect l="-43856" t="-952" r="-424" b="-117143"/>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3770" r="-424" b="-101639"/>
                          </a:stretch>
                        </a:blipFill>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393889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=3.64%</m:t>
                                </m:r>
                              </m:oMath>
                            </m:oMathPara>
                          </a14:m>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158095"/>
                          </a:stretch>
                        </a:blipFill>
                      </a:tcPr>
                    </a:tc>
                    <a:tc>
                      <a:txBody>
                        <a:bodyPr/>
                        <a:lstStyle/>
                        <a:p>
                          <a:endParaRPr lang="en-US"/>
                        </a:p>
                      </a:txBody>
                      <a:tcPr anchor="ctr">
                        <a:blipFill rotWithShape="0">
                          <a:blip r:embed="rId3"/>
                          <a:stretch>
                            <a:fillRect l="-43856" t="-952" r="-424" b="-158095"/>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173770" r="-424" b="-172131"/>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3"/>
                          <a:stretch>
                            <a:fillRect l="-43856" t="-278333" r="-424" b="-75000"/>
                          </a:stretch>
                        </a:blipFill>
                      </a:tcPr>
                    </a:tc>
                  </a:tr>
                </a:tbl>
              </a:graphicData>
            </a:graphic>
          </p:graphicFrame>
        </mc:Fallback>
      </mc:AlternateContent>
    </p:spTree>
    <p:extLst>
      <p:ext uri="{BB962C8B-B14F-4D97-AF65-F5344CB8AC3E}">
        <p14:creationId xmlns:p14="http://schemas.microsoft.com/office/powerpoint/2010/main" val="150969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381351763"/>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11</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12</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oMath>
                            </m:oMathPara>
                          </a14:m>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381351763"/>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pPr/>
                          <a:endParaRPr lang="en-US" sz="1400" dirty="0"/>
                        </a:p>
                      </a:txBody>
                      <a:tcPr/>
                    </a:tc>
                  </a:tr>
                  <a:tr h="366107">
                    <a:tc>
                      <a:txBody>
                        <a:bodyPr/>
                        <a:lstStyle/>
                        <a:p>
                          <a:pPr algn="ctr"/>
                          <a:r>
                            <a:rPr lang="en-US" sz="1400" dirty="0" smtClean="0"/>
                            <a:t>11</a:t>
                          </a:r>
                          <a:endParaRPr lang="en-US" sz="1400" dirty="0"/>
                        </a:p>
                      </a:txBody>
                      <a:tcPr/>
                    </a:tc>
                    <a:tc>
                      <a:txBody>
                        <a:bodyPr/>
                        <a:lstStyle/>
                        <a:p>
                          <a:endParaRPr lang="en-US" sz="1400"/>
                        </a:p>
                      </a:txBody>
                      <a:tcPr/>
                    </a:tc>
                  </a:tr>
                  <a:tr h="366107">
                    <a:tc>
                      <a:txBody>
                        <a:bodyPr/>
                        <a:lstStyle/>
                        <a:p>
                          <a:pPr algn="ctr"/>
                          <a:r>
                            <a:rPr lang="en-US" sz="1400" dirty="0" smtClean="0"/>
                            <a:t>12</a:t>
                          </a:r>
                          <a:endParaRPr lang="en-US" sz="1400" dirty="0"/>
                        </a:p>
                      </a:txBody>
                      <a:tcPr/>
                    </a:tc>
                    <a:tc>
                      <a:txBody>
                        <a:bodyPr/>
                        <a:lstStyle/>
                        <a:p>
                          <a:endParaRPr lang="en-US" sz="1400"/>
                        </a:p>
                      </a:txBody>
                      <a:tcPr/>
                    </a:tc>
                  </a:tr>
                  <a:tr h="366107">
                    <a:tc>
                      <a:txBody>
                        <a:bodyPr/>
                        <a:lstStyle/>
                        <a:p>
                          <a:endParaRPr lang="en-US"/>
                        </a:p>
                      </a:txBody>
                      <a:tcPr>
                        <a:blipFill rotWithShape="0">
                          <a:blip r:embed="rId3"/>
                          <a:stretch>
                            <a:fillRect l="-242" t="-468852" r="-229540" b="-200000"/>
                          </a:stretch>
                        </a:blipFill>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19063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mc:AlternateContent xmlns:mc="http://schemas.openxmlformats.org/markup-compatibility/2006" xmlns:a14="http://schemas.microsoft.com/office/drawing/2010/main">
        <mc:Choice Requires="a14">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Answer: </a:t>
                </a:r>
                <a14:m>
                  <m:oMath xmlns:m="http://schemas.openxmlformats.org/officeDocument/2006/math">
                    <m:r>
                      <a:rPr lang="en-US" sz="1400" b="0" i="1" smtClean="0">
                        <a:latin typeface="Cambria Math" charset="0"/>
                      </a:rPr>
                      <m:t>𝑖</m:t>
                    </m:r>
                    <m:r>
                      <a:rPr lang="en-US" sz="1400" b="0" i="1" smtClean="0">
                        <a:latin typeface="Cambria Math" charset="0"/>
                      </a:rPr>
                      <m:t>=3.54%</m:t>
                    </m:r>
                  </m:oMath>
                </a14:m>
                <a:r>
                  <a:rPr lang="en-US" sz="1400" dirty="0">
                    <a:latin typeface="Bold sand ms"/>
                  </a:rPr>
                  <a:t>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mc:Choice>
        <mc:Fallback xmlns="">
          <p:sp>
            <p:nvSpPr>
              <p:cNvPr id="34" name="Content Placeholder 2"/>
              <p:cNvSpPr txBox="1">
                <a:spLocks noRot="1" noChangeAspect="1" noMove="1" noResize="1" noEditPoints="1" noAdjustHandles="1" noChangeArrowheads="1" noChangeShapeType="1" noTextEdit="1"/>
              </p:cNvSpPr>
              <p:nvPr/>
            </p:nvSpPr>
            <p:spPr>
              <a:xfrm>
                <a:off x="457200" y="1219200"/>
                <a:ext cx="8001000" cy="4525963"/>
              </a:xfrm>
              <a:prstGeom prst="rect">
                <a:avLst/>
              </a:prstGeom>
              <a:blipFill rotWithShape="0">
                <a:blip r:embed="rId3"/>
                <a:stretch>
                  <a:fillRect t="-270"/>
                </a:stretch>
              </a:blipFill>
            </p:spPr>
            <p:txBody>
              <a:bodyPr/>
              <a:lstStyle/>
              <a:p>
                <a:r>
                  <a:rPr lang="en-US">
                    <a:noFill/>
                  </a:rPr>
                  <a:t> </a:t>
                </a:r>
              </a:p>
            </p:txBody>
          </p:sp>
        </mc:Fallback>
      </mc:AlternateContent>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=3.64%</m:t>
                                </m:r>
                              </m:oMath>
                            </m:oMathPara>
                          </a14:m>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4"/>
                          <a:stretch>
                            <a:fillRect l="-242" t="-952" r="-229540" b="-158095"/>
                          </a:stretch>
                        </a:blipFill>
                      </a:tcPr>
                    </a:tc>
                    <a:tc>
                      <a:txBody>
                        <a:bodyPr/>
                        <a:lstStyle/>
                        <a:p>
                          <a:endParaRPr lang="en-US"/>
                        </a:p>
                      </a:txBody>
                      <a:tcPr anchor="ctr">
                        <a:blipFill rotWithShape="0">
                          <a:blip r:embed="rId4"/>
                          <a:stretch>
                            <a:fillRect l="-43856" t="-952" r="-424" b="-158095"/>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4"/>
                          <a:stretch>
                            <a:fillRect l="-43856" t="-173770" r="-424" b="-172131"/>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4"/>
                          <a:stretch>
                            <a:fillRect l="-43856" t="-278333" r="-424" b="-75000"/>
                          </a:stretch>
                        </a:blipFill>
                      </a:tcPr>
                    </a:tc>
                  </a:tr>
                </a:tbl>
              </a:graphicData>
            </a:graphic>
          </p:graphicFrame>
        </mc:Fallback>
      </mc:AlternateContent>
    </p:spTree>
    <p:extLst>
      <p:ext uri="{BB962C8B-B14F-4D97-AF65-F5344CB8AC3E}">
        <p14:creationId xmlns:p14="http://schemas.microsoft.com/office/powerpoint/2010/main" val="112181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mc:AlternateContent xmlns:mc="http://schemas.openxmlformats.org/markup-compatibility/2006">
        <mc:Choice xmlns:a14="http://schemas.microsoft.com/office/drawing/2010/main" Requires="a14">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a:t>
                </a:r>
                <a:r>
                  <a:rPr lang="en-US" sz="1400" b="1" dirty="0">
                    <a:latin typeface="Bold sand ms"/>
                  </a:rPr>
                  <a:t>minimum annual yield</a:t>
                </a:r>
                <a:r>
                  <a:rPr lang="en-US" sz="1400" dirty="0">
                    <a:latin typeface="Bold sand ms"/>
                  </a:rPr>
                  <a:t>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Answer: </a:t>
                </a:r>
                <a14:m>
                  <m:oMath xmlns:m="http://schemas.openxmlformats.org/officeDocument/2006/math">
                    <m:r>
                      <a:rPr lang="en-US" sz="1400" b="0" i="1" smtClean="0">
                        <a:latin typeface="Cambria Math" charset="0"/>
                      </a:rPr>
                      <m:t>𝑖</m:t>
                    </m:r>
                    <m:r>
                      <a:rPr lang="en-US" sz="1400" b="0" i="1" smtClean="0">
                        <a:latin typeface="Cambria Math" charset="0"/>
                      </a:rPr>
                      <m:t>=3.54%  (</m:t>
                    </m:r>
                    <m:r>
                      <a:rPr lang="en-US" sz="1400" b="0" i="1" smtClean="0">
                        <a:latin typeface="Cambria Math" panose="02040503050406030204" pitchFamily="18" charset="0"/>
                      </a:rPr>
                      <m:t>𝑠𝑒𝑖𝑟</m:t>
                    </m:r>
                    <m:r>
                      <a:rPr lang="en-US" sz="1400" b="0" i="1" smtClean="0">
                        <a:latin typeface="Cambria Math" panose="02040503050406030204" pitchFamily="18" charset="0"/>
                      </a:rPr>
                      <m:t>)</m:t>
                    </m:r>
                  </m:oMath>
                </a14:m>
                <a:r>
                  <a:rPr lang="en-US" sz="1400" dirty="0">
                    <a:latin typeface="Bold sand ms"/>
                  </a:rPr>
                  <a:t>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mc:Choice>
        <mc:Fallback>
          <p:sp>
            <p:nvSpPr>
              <p:cNvPr id="34" name="Content Placeholder 2"/>
              <p:cNvSpPr txBox="1">
                <a:spLocks noRot="1" noChangeAspect="1" noMove="1" noResize="1" noEditPoints="1" noAdjustHandles="1" noChangeArrowheads="1" noChangeShapeType="1" noTextEdit="1"/>
              </p:cNvSpPr>
              <p:nvPr/>
            </p:nvSpPr>
            <p:spPr>
              <a:xfrm>
                <a:off x="457200" y="1219200"/>
                <a:ext cx="8001000" cy="4525963"/>
              </a:xfrm>
              <a:prstGeom prst="rect">
                <a:avLst/>
              </a:prstGeom>
              <a:blipFill>
                <a:blip r:embed="rId3"/>
                <a:stretch>
                  <a:fillRect t="-281"/>
                </a:stretch>
              </a:blipFill>
            </p:spPr>
            <p:txBody>
              <a:bodyPr/>
              <a:lstStyle/>
              <a:p>
                <a:r>
                  <a:rPr lang="en-US">
                    <a:noFill/>
                  </a:rPr>
                  <a:t> </a:t>
                </a:r>
              </a:p>
            </p:txBody>
          </p:sp>
        </mc:Fallback>
      </mc:AlternateContent>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=3.64%</m:t>
                                </m:r>
                              </m:oMath>
                            </m:oMathPara>
                          </a14:m>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4"/>
                          <a:stretch>
                            <a:fillRect l="-242" t="-952" r="-229540" b="-158095"/>
                          </a:stretch>
                        </a:blipFill>
                      </a:tcPr>
                    </a:tc>
                    <a:tc>
                      <a:txBody>
                        <a:bodyPr/>
                        <a:lstStyle/>
                        <a:p>
                          <a:endParaRPr lang="en-US"/>
                        </a:p>
                      </a:txBody>
                      <a:tcPr anchor="ctr">
                        <a:blipFill rotWithShape="0">
                          <a:blip r:embed="rId4"/>
                          <a:stretch>
                            <a:fillRect l="-43856" t="-952" r="-424" b="-158095"/>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4"/>
                          <a:stretch>
                            <a:fillRect l="-43856" t="-173770" r="-424" b="-172131"/>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4"/>
                          <a:stretch>
                            <a:fillRect l="-43856" t="-278333" r="-424" b="-75000"/>
                          </a:stretch>
                        </a:blipFill>
                      </a:tcPr>
                    </a:tc>
                  </a:tr>
                </a:tbl>
              </a:graphicData>
            </a:graphic>
          </p:graphicFrame>
        </mc:Fallback>
      </mc:AlternateContent>
    </p:spTree>
    <p:extLst>
      <p:ext uri="{BB962C8B-B14F-4D97-AF65-F5344CB8AC3E}">
        <p14:creationId xmlns:p14="http://schemas.microsoft.com/office/powerpoint/2010/main" val="2253548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mc:AlternateContent xmlns:mc="http://schemas.openxmlformats.org/markup-compatibility/2006">
        <mc:Choice xmlns:a14="http://schemas.microsoft.com/office/drawing/2010/main" Requires="a14">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a:t>
                </a:r>
                <a:r>
                  <a:rPr lang="en-US" sz="1400" b="1" dirty="0">
                    <a:latin typeface="Bold sand ms"/>
                  </a:rPr>
                  <a:t>minimum annual yield</a:t>
                </a:r>
                <a:r>
                  <a:rPr lang="en-US" sz="1400" dirty="0">
                    <a:latin typeface="Bold sand ms"/>
                  </a:rPr>
                  <a:t>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Answer: </a:t>
                </a:r>
                <a14:m>
                  <m:oMath xmlns:m="http://schemas.openxmlformats.org/officeDocument/2006/math">
                    <m:r>
                      <a:rPr lang="en-US" sz="1400" b="0" i="1" smtClean="0">
                        <a:latin typeface="Cambria Math" charset="0"/>
                      </a:rPr>
                      <m:t>𝑖</m:t>
                    </m:r>
                    <m:r>
                      <a:rPr lang="en-US" sz="1400" b="0" i="1" smtClean="0">
                        <a:latin typeface="Cambria Math" charset="0"/>
                      </a:rPr>
                      <m:t>=3.54%  </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𝑠𝑒𝑖𝑟</m:t>
                        </m:r>
                      </m:e>
                    </m:d>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𝑎𝑒𝑖𝑟</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1.0354</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−1=7.21%</m:t>
                    </m:r>
                  </m:oMath>
                </a14:m>
                <a:r>
                  <a:rPr lang="en-US" sz="1400" dirty="0">
                    <a:latin typeface="Bold sand ms"/>
                  </a:rPr>
                  <a:t>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mc:Choice>
        <mc:Fallback>
          <p:sp>
            <p:nvSpPr>
              <p:cNvPr id="34" name="Content Placeholder 2"/>
              <p:cNvSpPr txBox="1">
                <a:spLocks noRot="1" noChangeAspect="1" noMove="1" noResize="1" noEditPoints="1" noAdjustHandles="1" noChangeArrowheads="1" noChangeShapeType="1" noTextEdit="1"/>
              </p:cNvSpPr>
              <p:nvPr/>
            </p:nvSpPr>
            <p:spPr>
              <a:xfrm>
                <a:off x="457200" y="1219200"/>
                <a:ext cx="8001000" cy="4525963"/>
              </a:xfrm>
              <a:prstGeom prst="rect">
                <a:avLst/>
              </a:prstGeom>
              <a:blipFill>
                <a:blip r:embed="rId3"/>
                <a:stretch>
                  <a:fillRect t="-281"/>
                </a:stretch>
              </a:blipFill>
            </p:spPr>
            <p:txBody>
              <a:bodyPr/>
              <a:lstStyle/>
              <a:p>
                <a:r>
                  <a:rPr lang="en-US">
                    <a:noFill/>
                  </a:rPr>
                  <a:t> </a:t>
                </a:r>
              </a:p>
            </p:txBody>
          </p:sp>
        </mc:Fallback>
      </mc:AlternateContent>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=3.64%</m:t>
                                </m:r>
                              </m:oMath>
                            </m:oMathPara>
                          </a14:m>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4"/>
                          <a:stretch>
                            <a:fillRect l="-242" t="-952" r="-229540" b="-158095"/>
                          </a:stretch>
                        </a:blipFill>
                      </a:tcPr>
                    </a:tc>
                    <a:tc>
                      <a:txBody>
                        <a:bodyPr/>
                        <a:lstStyle/>
                        <a:p>
                          <a:endParaRPr lang="en-US"/>
                        </a:p>
                      </a:txBody>
                      <a:tcPr anchor="ctr">
                        <a:blipFill rotWithShape="0">
                          <a:blip r:embed="rId4"/>
                          <a:stretch>
                            <a:fillRect l="-43856" t="-952" r="-424" b="-158095"/>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4"/>
                          <a:stretch>
                            <a:fillRect l="-43856" t="-173770" r="-424" b="-172131"/>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4"/>
                          <a:stretch>
                            <a:fillRect l="-43856" t="-278333" r="-424" b="-75000"/>
                          </a:stretch>
                        </a:blipFill>
                      </a:tcPr>
                    </a:tc>
                  </a:tr>
                </a:tbl>
              </a:graphicData>
            </a:graphic>
          </p:graphicFrame>
        </mc:Fallback>
      </mc:AlternateContent>
    </p:spTree>
    <p:extLst>
      <p:ext uri="{BB962C8B-B14F-4D97-AF65-F5344CB8AC3E}">
        <p14:creationId xmlns:p14="http://schemas.microsoft.com/office/powerpoint/2010/main" val="2073605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mc:AlternateContent xmlns:mc="http://schemas.openxmlformats.org/markup-compatibility/2006">
        <mc:Choice xmlns:a14="http://schemas.microsoft.com/office/drawing/2010/main" Requires="a14">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10-year callable bond with 8% semiannual coupons is bought for 1050.  The bond can be redeemed at the end of any year starting with year 7.  Determine the minimum annual yield for this bond.</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Answer: </a:t>
                </a:r>
                <a14:m>
                  <m:oMath xmlns:m="http://schemas.openxmlformats.org/officeDocument/2006/math">
                    <m:r>
                      <a:rPr lang="en-US" sz="1400" b="0" i="1" smtClean="0">
                        <a:latin typeface="Cambria Math" charset="0"/>
                      </a:rPr>
                      <m:t>𝑖</m:t>
                    </m:r>
                    <m:r>
                      <a:rPr lang="en-US" sz="1400" b="0" i="1" smtClean="0">
                        <a:latin typeface="Cambria Math" charset="0"/>
                      </a:rPr>
                      <m:t>=3.54%  </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𝑠𝑒𝑖𝑟</m:t>
                        </m:r>
                      </m:e>
                    </m:d>
                    <m:r>
                      <a:rPr lang="en-US" sz="1400" b="0" i="1" smtClean="0">
                        <a:latin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𝑎𝑒𝑖𝑟</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1.0354</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−1=7.21%</m:t>
                    </m:r>
                  </m:oMath>
                </a14:m>
                <a:r>
                  <a:rPr lang="en-US" sz="1400" dirty="0">
                    <a:latin typeface="Bold sand ms"/>
                  </a:rPr>
                  <a:t>  </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mc:Choice>
        <mc:Fallback>
          <p:sp>
            <p:nvSpPr>
              <p:cNvPr id="34" name="Content Placeholder 2"/>
              <p:cNvSpPr txBox="1">
                <a:spLocks noRot="1" noChangeAspect="1" noMove="1" noResize="1" noEditPoints="1" noAdjustHandles="1" noChangeArrowheads="1" noChangeShapeType="1" noTextEdit="1"/>
              </p:cNvSpPr>
              <p:nvPr/>
            </p:nvSpPr>
            <p:spPr>
              <a:xfrm>
                <a:off x="457200" y="1219200"/>
                <a:ext cx="8001000" cy="4525963"/>
              </a:xfrm>
              <a:prstGeom prst="rect">
                <a:avLst/>
              </a:prstGeom>
              <a:blipFill>
                <a:blip r:embed="rId3"/>
                <a:stretch>
                  <a:fillRect t="-281"/>
                </a:stretch>
              </a:blipFill>
            </p:spPr>
            <p:txBody>
              <a:bodyPr/>
              <a:lstStyle/>
              <a:p>
                <a:r>
                  <a:rPr lang="en-US">
                    <a:noFill/>
                  </a:rPr>
                  <a:t> </a:t>
                </a:r>
              </a:p>
            </p:txBody>
          </p:sp>
        </mc:Fallback>
      </mc:AlternateContent>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2</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Yield rate to produce the given price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𝒊</m:t>
                                </m:r>
                                <m:r>
                                  <a:rPr lang="en-US" sz="1400" b="1" i="1" smtClean="0">
                                    <a:latin typeface="Cambria Math" charset="0"/>
                                  </a:rPr>
                                  <m:t>: </m:t>
                                </m:r>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𝟏𝟎𝟓𝟎</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=3.54%</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1050=40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20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20</m:t>
                                    </m:r>
                                  </m:sup>
                                </m:sSup>
                                <m:r>
                                  <a:rPr lang="en-US" sz="1400" b="0" i="1" smtClean="0">
                                    <a:latin typeface="Cambria Math" charset="0"/>
                                  </a:rPr>
                                  <m:t>    </m:t>
                                </m:r>
                                <m:r>
                                  <a:rPr lang="en-US" sz="1400" b="0" i="1" smtClean="0">
                                    <a:latin typeface="Cambria Math" charset="0"/>
                                    <a:ea typeface="Cambria Math" charset="0"/>
                                    <a:cs typeface="Cambria Math" charset="0"/>
                                  </a:rPr>
                                  <m:t>⇒    </m:t>
                                </m:r>
                                <m:r>
                                  <a:rPr lang="en-US" sz="1400" b="0" i="1" smtClean="0">
                                    <a:latin typeface="Cambria Math" charset="0"/>
                                    <a:ea typeface="Cambria Math" charset="0"/>
                                    <a:cs typeface="Cambria Math" charset="0"/>
                                  </a:rPr>
                                  <m:t>𝑖</m:t>
                                </m:r>
                                <m:r>
                                  <a:rPr lang="en-US" sz="1400" b="0" i="1" smtClean="0">
                                    <a:latin typeface="Cambria Math" charset="0"/>
                                    <a:ea typeface="Cambria Math" charset="0"/>
                                    <a:cs typeface="Cambria Math" charset="0"/>
                                  </a:rPr>
                                  <m:t>=3.64%</m:t>
                                </m:r>
                              </m:oMath>
                            </m:oMathPara>
                          </a14:m>
                          <a:endParaRPr lang="en-US"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24918002"/>
                  </p:ext>
                </p:extLst>
              </p:nvPr>
            </p:nvGraphicFramePr>
            <p:xfrm>
              <a:off x="533400" y="2209800"/>
              <a:ext cx="8265110" cy="1370388"/>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4"/>
                          <a:stretch>
                            <a:fillRect l="-242" t="-952" r="-229540" b="-158095"/>
                          </a:stretch>
                        </a:blipFill>
                      </a:tcPr>
                    </a:tc>
                    <a:tc>
                      <a:txBody>
                        <a:bodyPr/>
                        <a:lstStyle/>
                        <a:p>
                          <a:endParaRPr lang="en-US"/>
                        </a:p>
                      </a:txBody>
                      <a:tcPr anchor="ctr">
                        <a:blipFill rotWithShape="0">
                          <a:blip r:embed="rId4"/>
                          <a:stretch>
                            <a:fillRect l="-43856" t="-952" r="-424" b="-158095"/>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4"/>
                          <a:stretch>
                            <a:fillRect l="-43856" t="-173770" r="-424" b="-172131"/>
                          </a:stretch>
                        </a:blipFill>
                      </a:tcPr>
                    </a:tc>
                  </a:tr>
                  <a:tr h="366107">
                    <a:tc>
                      <a:txBody>
                        <a:bodyPr/>
                        <a:lstStyle/>
                        <a:p>
                          <a:pPr algn="ctr"/>
                          <a:r>
                            <a:rPr lang="en-US" sz="1400" dirty="0" smtClean="0"/>
                            <a:t>20</a:t>
                          </a:r>
                          <a:endParaRPr lang="en-US" sz="1400" dirty="0"/>
                        </a:p>
                      </a:txBody>
                      <a:tcPr/>
                    </a:tc>
                    <a:tc>
                      <a:txBody>
                        <a:bodyPr/>
                        <a:lstStyle/>
                        <a:p>
                          <a:endParaRPr lang="en-US"/>
                        </a:p>
                      </a:txBody>
                      <a:tcPr>
                        <a:blipFill rotWithShape="0">
                          <a:blip r:embed="rId4"/>
                          <a:stretch>
                            <a:fillRect l="-43856" t="-278333" r="-424" b="-75000"/>
                          </a:stretch>
                        </a:blipFill>
                      </a:tcPr>
                    </a:tc>
                  </a:tr>
                </a:tbl>
              </a:graphicData>
            </a:graphic>
          </p:graphicFrame>
        </mc:Fallback>
      </mc:AlternateContent>
      <p:sp>
        <p:nvSpPr>
          <p:cNvPr id="2" name="Frame 1">
            <a:extLst>
              <a:ext uri="{FF2B5EF4-FFF2-40B4-BE49-F238E27FC236}">
                <a16:creationId xmlns:a16="http://schemas.microsoft.com/office/drawing/2014/main" id="{CC1C473C-AD63-0947-8E0D-58BD43F2E2DF}"/>
              </a:ext>
            </a:extLst>
          </p:cNvPr>
          <p:cNvSpPr/>
          <p:nvPr/>
        </p:nvSpPr>
        <p:spPr>
          <a:xfrm>
            <a:off x="3352800" y="3733800"/>
            <a:ext cx="2362200" cy="381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388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225620879"/>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11</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12</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oMath>
                            </m:oMathPara>
                          </a14:m>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225620879"/>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11</a:t>
                          </a:r>
                          <a:endParaRPr lang="en-US" sz="1400" dirty="0"/>
                        </a:p>
                      </a:txBody>
                      <a:tcPr/>
                    </a:tc>
                    <a:tc>
                      <a:txBody>
                        <a:bodyPr/>
                        <a:lstStyle/>
                        <a:p>
                          <a:endParaRPr lang="en-US" sz="1400"/>
                        </a:p>
                      </a:txBody>
                      <a:tcPr/>
                    </a:tc>
                  </a:tr>
                  <a:tr h="366107">
                    <a:tc>
                      <a:txBody>
                        <a:bodyPr/>
                        <a:lstStyle/>
                        <a:p>
                          <a:pPr algn="ctr"/>
                          <a:r>
                            <a:rPr lang="en-US" sz="1400" dirty="0" smtClean="0"/>
                            <a:t>12</a:t>
                          </a:r>
                          <a:endParaRPr lang="en-US" sz="1400" dirty="0"/>
                        </a:p>
                      </a:txBody>
                      <a:tcPr/>
                    </a:tc>
                    <a:tc>
                      <a:txBody>
                        <a:bodyPr/>
                        <a:lstStyle/>
                        <a:p>
                          <a:endParaRPr lang="en-US" sz="1400"/>
                        </a:p>
                      </a:txBody>
                      <a:tcPr/>
                    </a:tc>
                  </a:tr>
                  <a:tr h="366107">
                    <a:tc>
                      <a:txBody>
                        <a:bodyPr/>
                        <a:lstStyle/>
                        <a:p>
                          <a:endParaRPr lang="en-US"/>
                        </a:p>
                      </a:txBody>
                      <a:tcPr>
                        <a:blipFill rotWithShape="0">
                          <a:blip r:embed="rId3"/>
                          <a:stretch>
                            <a:fillRect l="-242" t="-468852" r="-229540" b="-200000"/>
                          </a:stretch>
                        </a:blipFill>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76670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11</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11</m:t>
                                    </m:r>
                                  </m:sup>
                                </m:sSup>
                                <m:r>
                                  <a:rPr lang="en-US" sz="1400" b="0" i="1" smtClean="0">
                                    <a:latin typeface="Cambria Math" charset="0"/>
                                  </a:rPr>
                                  <m:t>=833.87</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12</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oMath>
                            </m:oMathPara>
                          </a14:m>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11</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12</a:t>
                          </a:r>
                          <a:endParaRPr lang="en-US" sz="1400" dirty="0"/>
                        </a:p>
                      </a:txBody>
                      <a:tcPr/>
                    </a:tc>
                    <a:tc>
                      <a:txBody>
                        <a:bodyPr/>
                        <a:lstStyle/>
                        <a:p>
                          <a:endParaRPr lang="en-US" sz="1400"/>
                        </a:p>
                      </a:txBody>
                      <a:tcPr/>
                    </a:tc>
                  </a:tr>
                  <a:tr h="366107">
                    <a:tc>
                      <a:txBody>
                        <a:bodyPr/>
                        <a:lstStyle/>
                        <a:p>
                          <a:endParaRPr lang="en-US"/>
                        </a:p>
                      </a:txBody>
                      <a:tcPr>
                        <a:blipFill rotWithShape="0">
                          <a:blip r:embed="rId3"/>
                          <a:stretch>
                            <a:fillRect l="-242" t="-468852" r="-229540" b="-200000"/>
                          </a:stretch>
                        </a:blipFill>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07089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153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NOTE: The prices will systematically increase or decrease (decrease in this problem) when the redemption value remains the same.</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11</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11</m:t>
                                    </m:r>
                                  </m:sup>
                                </m:sSup>
                                <m:r>
                                  <a:rPr lang="en-US" sz="1400" b="0" i="1" smtClean="0">
                                    <a:latin typeface="Cambria Math" charset="0"/>
                                  </a:rPr>
                                  <m:t>=833.87</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12</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oMath>
                            </m:oMathPara>
                          </a14:m>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11</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12</a:t>
                          </a:r>
                          <a:endParaRPr lang="en-US" sz="1400" dirty="0"/>
                        </a:p>
                      </a:txBody>
                      <a:tcPr/>
                    </a:tc>
                    <a:tc>
                      <a:txBody>
                        <a:bodyPr/>
                        <a:lstStyle/>
                        <a:p>
                          <a:endParaRPr lang="en-US" sz="1400"/>
                        </a:p>
                      </a:txBody>
                      <a:tcPr/>
                    </a:tc>
                  </a:tr>
                  <a:tr h="366107">
                    <a:tc>
                      <a:txBody>
                        <a:bodyPr/>
                        <a:lstStyle/>
                        <a:p>
                          <a:endParaRPr lang="en-US"/>
                        </a:p>
                      </a:txBody>
                      <a:tcPr>
                        <a:blipFill rotWithShape="0">
                          <a:blip r:embed="rId3"/>
                          <a:stretch>
                            <a:fillRect l="-242" t="-468852" r="-229540" b="-200000"/>
                          </a:stretch>
                        </a:blipFill>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61042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1534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br>
              <a:rPr lang="en-US" sz="1400" dirty="0">
                <a:latin typeface="Bold sand ms"/>
              </a:rPr>
            </a:br>
            <a:r>
              <a:rPr lang="en-US" sz="1400" dirty="0">
                <a:latin typeface="Bold sand ms"/>
              </a:rPr>
              <a:t>NOTE: The prices will systematically increase or decrease (decrease in this problem) when the redemption value remains the same.  Therefore, we only need to check endpoints for the same redemption values.</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11</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11</m:t>
                                    </m:r>
                                  </m:sup>
                                </m:sSup>
                                <m:r>
                                  <a:rPr lang="en-US" sz="1400" b="0" i="1" smtClean="0">
                                    <a:latin typeface="Cambria Math" charset="0"/>
                                  </a:rPr>
                                  <m:t>=833.87</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12</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14:m>
                            <m:oMathPara xmlns:m="http://schemas.openxmlformats.org/officeDocument/2006/math">
                              <m:oMathParaPr>
                                <m:jc m:val="centerGroup"/>
                              </m:oMathParaPr>
                              <m:oMath xmlns:m="http://schemas.openxmlformats.org/officeDocument/2006/math">
                                <m:r>
                                  <a:rPr lang="en-US" sz="1400" i="1" smtClean="0">
                                    <a:latin typeface="Cambria Math" charset="0"/>
                                    <a:ea typeface="Cambria Math" charset="0"/>
                                    <a:cs typeface="Cambria Math" charset="0"/>
                                  </a:rPr>
                                  <m:t>⋮</m:t>
                                </m:r>
                              </m:oMath>
                            </m:oMathPara>
                          </a14:m>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32632985"/>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11</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12</a:t>
                          </a:r>
                          <a:endParaRPr lang="en-US" sz="1400" dirty="0"/>
                        </a:p>
                      </a:txBody>
                      <a:tcPr/>
                    </a:tc>
                    <a:tc>
                      <a:txBody>
                        <a:bodyPr/>
                        <a:lstStyle/>
                        <a:p>
                          <a:endParaRPr lang="en-US" sz="1400"/>
                        </a:p>
                      </a:txBody>
                      <a:tcPr/>
                    </a:tc>
                  </a:tr>
                  <a:tr h="366107">
                    <a:tc>
                      <a:txBody>
                        <a:bodyPr/>
                        <a:lstStyle/>
                        <a:p>
                          <a:endParaRPr lang="en-US"/>
                        </a:p>
                      </a:txBody>
                      <a:tcPr>
                        <a:blipFill rotWithShape="0">
                          <a:blip r:embed="rId3"/>
                          <a:stretch>
                            <a:fillRect l="-242" t="-468852" r="-229540" b="-200000"/>
                          </a:stretch>
                        </a:blipFill>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r h="366107">
                    <a:tc>
                      <a:txBody>
                        <a:bodyPr/>
                        <a:lstStyle/>
                        <a:p>
                          <a:pPr algn="ct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56859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334154639"/>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endParaRPr lang="en-US" sz="140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endParaRPr lang="en-US" sz="140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334154639"/>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sz="1400"/>
                        </a:p>
                      </a:txBody>
                      <a:tcPr/>
                    </a:tc>
                  </a:tr>
                  <a:tr h="366107">
                    <a:tc>
                      <a:txBody>
                        <a:bodyPr/>
                        <a:lstStyle/>
                        <a:p>
                          <a:pPr algn="ctr"/>
                          <a:r>
                            <a:rPr lang="en-US" sz="1400" dirty="0" smtClean="0"/>
                            <a:t>15</a:t>
                          </a:r>
                          <a:endParaRPr lang="en-US" sz="1400" dirty="0"/>
                        </a:p>
                      </a:txBody>
                      <a:tcPr/>
                    </a:tc>
                    <a:tc>
                      <a:txBody>
                        <a:bodyPr/>
                        <a:lstStyle/>
                        <a:p>
                          <a:endParaRPr lang="en-US" sz="1400"/>
                        </a:p>
                      </a:txBody>
                      <a:tcPr/>
                    </a:tc>
                  </a:tr>
                  <a:tr h="366107">
                    <a:tc>
                      <a:txBody>
                        <a:bodyPr/>
                        <a:lstStyle/>
                        <a:p>
                          <a:pPr algn="ctr"/>
                          <a:r>
                            <a:rPr lang="en-US" sz="1400" dirty="0" smtClean="0"/>
                            <a:t>17</a:t>
                          </a:r>
                          <a:endParaRPr lang="en-US" sz="1400" dirty="0"/>
                        </a:p>
                      </a:txBody>
                      <a:tcPr/>
                    </a:tc>
                    <a:tc>
                      <a:txBody>
                        <a:bodyPr/>
                        <a:lstStyle/>
                        <a:p>
                          <a:endParaRPr lang="en-US" sz="1400" dirty="0"/>
                        </a:p>
                      </a:txBody>
                      <a:tcPr/>
                    </a:tc>
                  </a:tr>
                  <a:tr h="366107">
                    <a:tc>
                      <a:txBody>
                        <a:bodyPr/>
                        <a:lstStyle/>
                        <a:p>
                          <a:pPr algn="ctr"/>
                          <a:r>
                            <a:rPr lang="en-US" sz="1400" dirty="0" smtClean="0"/>
                            <a:t>18</a:t>
                          </a:r>
                          <a:endParaRPr lang="en-US" sz="1400" dirty="0"/>
                        </a:p>
                      </a:txBody>
                      <a:tcPr/>
                    </a:tc>
                    <a:tc>
                      <a:txBody>
                        <a:bodyPr/>
                        <a:lstStyle/>
                        <a:p>
                          <a:endParaRPr lang="en-US" sz="1400" dirty="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88236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33385" y="6477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endParaRPr lang="en-US" b="1" dirty="0">
              <a:latin typeface="Bold sand ms"/>
            </a:endParaRPr>
          </a:p>
        </p:txBody>
      </p:sp>
      <p:sp>
        <p:nvSpPr>
          <p:cNvPr id="17" name="Content Placeholder 2"/>
          <p:cNvSpPr txBox="1">
            <a:spLocks/>
          </p:cNvSpPr>
          <p:nvPr/>
        </p:nvSpPr>
        <p:spPr>
          <a:xfrm>
            <a:off x="278920" y="1494000"/>
            <a:ext cx="8179280" cy="49785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700"/>
              </a:spcBef>
              <a:buClr>
                <a:schemeClr val="accent1"/>
              </a:buClr>
              <a:buNone/>
            </a:pPr>
            <a:endParaRPr lang="en-GB" sz="2000" dirty="0">
              <a:solidFill>
                <a:schemeClr val="tx1"/>
              </a:solidFill>
              <a:latin typeface="Bold sand ms"/>
            </a:endParaRPr>
          </a:p>
          <a:p>
            <a:pPr marL="177800" indent="0">
              <a:spcBef>
                <a:spcPts val="700"/>
              </a:spcBef>
              <a:buNone/>
            </a:pPr>
            <a:endParaRPr lang="en-US" sz="1800" dirty="0">
              <a:solidFill>
                <a:schemeClr val="tx1"/>
              </a:solidFill>
              <a:latin typeface="Bold sand ms"/>
            </a:endParaRPr>
          </a:p>
          <a:p>
            <a:pPr indent="-165100">
              <a:spcBef>
                <a:spcPts val="900"/>
              </a:spcBef>
            </a:pPr>
            <a:endParaRPr lang="en-US" sz="1800" dirty="0">
              <a:solidFill>
                <a:schemeClr val="tx1"/>
              </a:solidFill>
              <a:latin typeface="Bold sand ms"/>
            </a:endParaRPr>
          </a:p>
          <a:p>
            <a:pPr marL="0" indent="0">
              <a:buFont typeface="Arial" pitchFamily="34" charset="0"/>
              <a:buNone/>
            </a:pPr>
            <a:endParaRPr lang="en-US" sz="1800" dirty="0">
              <a:solidFill>
                <a:schemeClr val="tx1"/>
              </a:solidFill>
              <a:latin typeface="Bold sand ms"/>
            </a:endParaRPr>
          </a:p>
        </p:txBody>
      </p:sp>
      <p:sp>
        <p:nvSpPr>
          <p:cNvPr id="59" name="Rectangle 58">
            <a:extLst>
              <a:ext uri="{FF2B5EF4-FFF2-40B4-BE49-F238E27FC236}">
                <a16:creationId xmlns:a16="http://schemas.microsoft.com/office/drawing/2014/main" id="{DF93A1A4-453B-4452-859D-4C99C2310F6C}"/>
              </a:ext>
            </a:extLst>
          </p:cNvPr>
          <p:cNvSpPr/>
          <p:nvPr/>
        </p:nvSpPr>
        <p:spPr>
          <a:xfrm>
            <a:off x="1814439" y="10930722"/>
            <a:ext cx="1251853"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819BB08B-5F96-4DDA-BA75-201C89303D84}"/>
              </a:ext>
            </a:extLst>
          </p:cNvPr>
          <p:cNvSpPr/>
          <p:nvPr/>
        </p:nvSpPr>
        <p:spPr>
          <a:xfrm>
            <a:off x="1460020" y="9973442"/>
            <a:ext cx="3937580" cy="426379"/>
          </a:xfrm>
          <a:prstGeom prst="rect">
            <a:avLst/>
          </a:prstGeom>
          <a:solidFill>
            <a:schemeClr val="bg1">
              <a:lumMod val="7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98ABDF80-1850-455A-BF66-D52A82E57567}"/>
              </a:ext>
            </a:extLst>
          </p:cNvPr>
          <p:cNvSpPr txBox="1"/>
          <p:nvPr/>
        </p:nvSpPr>
        <p:spPr>
          <a:xfrm>
            <a:off x="2590800" y="8683939"/>
            <a:ext cx="3352800" cy="369332"/>
          </a:xfrm>
          <a:prstGeom prst="rect">
            <a:avLst/>
          </a:prstGeom>
          <a:noFill/>
        </p:spPr>
        <p:txBody>
          <a:bodyPr wrap="square" rtlCol="0">
            <a:spAutoFit/>
          </a:bodyPr>
          <a:lstStyle/>
          <a:p>
            <a:endParaRPr lang="en-GB" dirty="0"/>
          </a:p>
        </p:txBody>
      </p:sp>
      <p:sp>
        <p:nvSpPr>
          <p:cNvPr id="62" name="TextBox 61">
            <a:extLst>
              <a:ext uri="{FF2B5EF4-FFF2-40B4-BE49-F238E27FC236}">
                <a16:creationId xmlns:a16="http://schemas.microsoft.com/office/drawing/2014/main" id="{7798F9B3-9C59-44E7-91C0-4F3B3ED4B2AE}"/>
              </a:ext>
            </a:extLst>
          </p:cNvPr>
          <p:cNvSpPr txBox="1"/>
          <p:nvPr/>
        </p:nvSpPr>
        <p:spPr>
          <a:xfrm>
            <a:off x="1561359" y="10052286"/>
            <a:ext cx="65" cy="276999"/>
          </a:xfrm>
          <a:prstGeom prst="rect">
            <a:avLst/>
          </a:prstGeom>
          <a:noFill/>
        </p:spPr>
        <p:txBody>
          <a:bodyPr wrap="none" lIns="0" tIns="0" rIns="0" bIns="0" rtlCol="0">
            <a:spAutoFit/>
          </a:bodyPr>
          <a:lstStyle/>
          <a:p>
            <a:endParaRPr lang="en-GB" i="1" dirty="0">
              <a:solidFill>
                <a:srgbClr val="535353"/>
              </a:solidFill>
            </a:endParaRPr>
          </a:p>
        </p:txBody>
      </p:sp>
      <p:sp>
        <p:nvSpPr>
          <p:cNvPr id="63" name="Rectangle 62">
            <a:extLst>
              <a:ext uri="{FF2B5EF4-FFF2-40B4-BE49-F238E27FC236}">
                <a16:creationId xmlns:a16="http://schemas.microsoft.com/office/drawing/2014/main" id="{4541FB8C-C120-43F9-98E2-7F1A3CA511CE}"/>
              </a:ext>
            </a:extLst>
          </p:cNvPr>
          <p:cNvSpPr/>
          <p:nvPr/>
        </p:nvSpPr>
        <p:spPr>
          <a:xfrm>
            <a:off x="621819" y="9591136"/>
            <a:ext cx="5626768" cy="369332"/>
          </a:xfrm>
          <a:prstGeom prst="rect">
            <a:avLst/>
          </a:prstGeom>
        </p:spPr>
        <p:txBody>
          <a:bodyPr wrap="square">
            <a:spAutoFit/>
          </a:bodyPr>
          <a:lstStyle/>
          <a:p>
            <a:endParaRPr lang="en-GB" dirty="0">
              <a:solidFill>
                <a:srgbClr val="535353"/>
              </a:solidFill>
            </a:endParaRPr>
          </a:p>
        </p:txBody>
      </p:sp>
      <p:sp>
        <p:nvSpPr>
          <p:cNvPr id="64" name="Rectangle 63">
            <a:extLst>
              <a:ext uri="{FF2B5EF4-FFF2-40B4-BE49-F238E27FC236}">
                <a16:creationId xmlns:a16="http://schemas.microsoft.com/office/drawing/2014/main" id="{0F4D1327-31DB-4D84-A3C5-727DA082BF40}"/>
              </a:ext>
            </a:extLst>
          </p:cNvPr>
          <p:cNvSpPr/>
          <p:nvPr/>
        </p:nvSpPr>
        <p:spPr>
          <a:xfrm>
            <a:off x="5365990" y="10048336"/>
            <a:ext cx="5626768" cy="369332"/>
          </a:xfrm>
          <a:prstGeom prst="rect">
            <a:avLst/>
          </a:prstGeom>
        </p:spPr>
        <p:txBody>
          <a:bodyPr wrap="square">
            <a:spAutoFit/>
          </a:bodyPr>
          <a:lstStyle/>
          <a:p>
            <a:endParaRPr lang="en-GB" dirty="0">
              <a:solidFill>
                <a:srgbClr val="535353"/>
              </a:solidFill>
            </a:endParaRPr>
          </a:p>
        </p:txBody>
      </p:sp>
      <p:sp>
        <p:nvSpPr>
          <p:cNvPr id="65" name="Rectangle 64">
            <a:extLst>
              <a:ext uri="{FF2B5EF4-FFF2-40B4-BE49-F238E27FC236}">
                <a16:creationId xmlns:a16="http://schemas.microsoft.com/office/drawing/2014/main" id="{28406D90-0A90-4051-953D-ECD41607891B}"/>
              </a:ext>
            </a:extLst>
          </p:cNvPr>
          <p:cNvSpPr/>
          <p:nvPr/>
        </p:nvSpPr>
        <p:spPr>
          <a:xfrm>
            <a:off x="1841020" y="10968913"/>
            <a:ext cx="184731" cy="369332"/>
          </a:xfrm>
          <a:prstGeom prst="rect">
            <a:avLst/>
          </a:prstGeom>
        </p:spPr>
        <p:txBody>
          <a:bodyPr wrap="none">
            <a:spAutoFit/>
          </a:bodyPr>
          <a:lstStyle/>
          <a:p>
            <a:endParaRPr lang="en-GB" dirty="0">
              <a:solidFill>
                <a:srgbClr val="535353"/>
              </a:solidFill>
            </a:endParaRPr>
          </a:p>
        </p:txBody>
      </p:sp>
      <p:sp>
        <p:nvSpPr>
          <p:cNvPr id="66" name="Rectangle 65">
            <a:extLst>
              <a:ext uri="{FF2B5EF4-FFF2-40B4-BE49-F238E27FC236}">
                <a16:creationId xmlns:a16="http://schemas.microsoft.com/office/drawing/2014/main" id="{14F2B954-B7A3-4248-96D8-F8C658A21D22}"/>
              </a:ext>
            </a:extLst>
          </p:cNvPr>
          <p:cNvSpPr/>
          <p:nvPr/>
        </p:nvSpPr>
        <p:spPr>
          <a:xfrm>
            <a:off x="650290" y="10497581"/>
            <a:ext cx="5626768" cy="369332"/>
          </a:xfrm>
          <a:prstGeom prst="rect">
            <a:avLst/>
          </a:prstGeom>
        </p:spPr>
        <p:txBody>
          <a:bodyPr wrap="square">
            <a:spAutoFit/>
          </a:bodyPr>
          <a:lstStyle/>
          <a:p>
            <a:endParaRPr lang="en-GB" dirty="0">
              <a:solidFill>
                <a:srgbClr val="535353"/>
              </a:solidFill>
            </a:endParaRPr>
          </a:p>
        </p:txBody>
      </p:sp>
      <p:sp>
        <p:nvSpPr>
          <p:cNvPr id="34" name="Content Placeholder 2"/>
          <p:cNvSpPr txBox="1">
            <a:spLocks/>
          </p:cNvSpPr>
          <p:nvPr/>
        </p:nvSpPr>
        <p:spPr>
          <a:xfrm>
            <a:off x="457200" y="1219200"/>
            <a:ext cx="8001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28700" indent="-571500" algn="l" defTabSz="914400" rtl="0" eaLnBrk="1" latinLnBrk="0" hangingPunct="1">
              <a:spcBef>
                <a:spcPct val="20000"/>
              </a:spcBef>
              <a:buFont typeface="+mj-lt"/>
              <a:buAutoNum type="romanLcPeriod"/>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0">
              <a:spcBef>
                <a:spcPts val="700"/>
              </a:spcBef>
              <a:buClr>
                <a:schemeClr val="accent1"/>
              </a:buClr>
              <a:buNone/>
            </a:pPr>
            <a:r>
              <a:rPr lang="en-US" sz="1400" dirty="0">
                <a:latin typeface="Bold sand ms"/>
              </a:rPr>
              <a:t>A 1000 face value 20-year callable bond with 3% annual coupons can be redeemed according to the following schedule:</a:t>
            </a:r>
          </a:p>
          <a:p>
            <a:pPr marL="227013" indent="0">
              <a:spcBef>
                <a:spcPts val="700"/>
              </a:spcBef>
              <a:buClr>
                <a:schemeClr val="accent1"/>
              </a:buClr>
              <a:buNone/>
            </a:pPr>
            <a:r>
              <a:rPr lang="en-US" sz="1400" dirty="0">
                <a:latin typeface="Bold sand ms"/>
              </a:rPr>
              <a:t>	1000 at the end of years 10 through 14</a:t>
            </a:r>
          </a:p>
          <a:p>
            <a:pPr marL="227013" indent="0">
              <a:spcBef>
                <a:spcPts val="700"/>
              </a:spcBef>
              <a:buClr>
                <a:schemeClr val="accent1"/>
              </a:buClr>
              <a:buNone/>
            </a:pPr>
            <a:r>
              <a:rPr lang="en-US" sz="1400" dirty="0">
                <a:latin typeface="Bold sand ms"/>
              </a:rPr>
              <a:t>	1075 at the end of years 15 through 17</a:t>
            </a:r>
          </a:p>
          <a:p>
            <a:pPr marL="227013" indent="0">
              <a:spcBef>
                <a:spcPts val="700"/>
              </a:spcBef>
              <a:buClr>
                <a:schemeClr val="accent1"/>
              </a:buClr>
              <a:buNone/>
            </a:pPr>
            <a:r>
              <a:rPr lang="en-US" sz="1400" dirty="0">
                <a:latin typeface="Bold sand ms"/>
              </a:rPr>
              <a:t>	1125 at the end of years 18 through 20  </a:t>
            </a:r>
          </a:p>
          <a:p>
            <a:pPr marL="227013" indent="0">
              <a:spcBef>
                <a:spcPts val="700"/>
              </a:spcBef>
              <a:buClr>
                <a:schemeClr val="accent1"/>
              </a:buClr>
              <a:buNone/>
            </a:pPr>
            <a:r>
              <a:rPr lang="en-US" sz="1400" dirty="0">
                <a:latin typeface="Bold sand ms"/>
              </a:rPr>
              <a:t>Determine the maximum price a buyer should pay in order to earn an annual yield of at least 5%.</a:t>
            </a:r>
            <a:endParaRPr lang="en-GB" sz="1400" dirty="0">
              <a:solidFill>
                <a:schemeClr val="tx1"/>
              </a:solidFill>
              <a:latin typeface="Bold sand ms"/>
            </a:endParaRPr>
          </a:p>
          <a:p>
            <a:pPr marL="177800" indent="0">
              <a:spcBef>
                <a:spcPts val="700"/>
              </a:spcBef>
              <a:buNone/>
            </a:pPr>
            <a:endParaRPr lang="en-US" sz="2000" dirty="0">
              <a:solidFill>
                <a:schemeClr val="tx1"/>
              </a:solidFill>
              <a:latin typeface="Bold sand ms"/>
            </a:endParaRPr>
          </a:p>
          <a:p>
            <a:pPr indent="-165100">
              <a:spcBef>
                <a:spcPts val="900"/>
              </a:spcBef>
            </a:pPr>
            <a:endParaRPr lang="en-US" sz="2000" dirty="0">
              <a:solidFill>
                <a:schemeClr val="tx1"/>
              </a:solidFill>
              <a:latin typeface="Bold sand ms"/>
            </a:endParaRPr>
          </a:p>
          <a:p>
            <a:pPr marL="0" indent="0">
              <a:buFont typeface="Arial" pitchFamily="34" charset="0"/>
              <a:buNone/>
            </a:pPr>
            <a:endParaRPr lang="en-US" sz="2000" dirty="0">
              <a:solidFill>
                <a:schemeClr val="tx1"/>
              </a:solidFill>
              <a:latin typeface="Bold sand ms"/>
            </a:endParaRPr>
          </a:p>
        </p:txBody>
      </p:sp>
      <p:sp>
        <p:nvSpPr>
          <p:cNvPr id="14" name="Title 1"/>
          <p:cNvSpPr txBox="1">
            <a:spLocks/>
          </p:cNvSpPr>
          <p:nvPr/>
        </p:nvSpPr>
        <p:spPr>
          <a:xfrm>
            <a:off x="228600" y="2286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b="1" dirty="0">
                <a:latin typeface="Bold sand ms"/>
              </a:rPr>
              <a:t>Example 1</a:t>
            </a: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67279308"/>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50510">
                      <a:extLst>
                        <a:ext uri="{9D8B030D-6E8A-4147-A177-3AD203B41FA5}">
                          <a16:colId xmlns:a16="http://schemas.microsoft.com/office/drawing/2014/main" val="20001"/>
                        </a:ext>
                      </a:extLst>
                    </a:gridCol>
                  </a:tblGrid>
                  <a:tr h="638174">
                    <a:tc>
                      <a:txBody>
                        <a:bodyPr/>
                        <a:lstStyle/>
                        <a:p>
                          <a:pPr algn="ctr"/>
                          <a:r>
                            <a:rPr lang="en-US" sz="1400" dirty="0"/>
                            <a:t>Time at which bond is called</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𝒏</m:t>
                                </m:r>
                              </m:oMath>
                            </m:oMathPara>
                          </a14:m>
                          <a:endParaRPr lang="en-US" sz="1400" dirty="0"/>
                        </a:p>
                      </a:txBody>
                      <a:tcPr anchor="ctr"/>
                    </a:tc>
                    <a:tc>
                      <a:txBody>
                        <a:bodyPr/>
                        <a:lstStyle/>
                        <a:p>
                          <a:pPr algn="ctr"/>
                          <a:r>
                            <a:rPr lang="en-US" sz="1400" dirty="0"/>
                            <a:t>Price in order to receive desired yield rate</a:t>
                          </a:r>
                        </a:p>
                        <a:p>
                          <a:pPr/>
                          <a14:m>
                            <m:oMathPara xmlns:m="http://schemas.openxmlformats.org/officeDocument/2006/math">
                              <m:oMathParaPr>
                                <m:jc m:val="centerGroup"/>
                              </m:oMathParaPr>
                              <m:oMath xmlns:m="http://schemas.openxmlformats.org/officeDocument/2006/math">
                                <m:r>
                                  <a:rPr lang="en-US" sz="1400" b="1" i="1" smtClean="0">
                                    <a:latin typeface="Cambria Math" charset="0"/>
                                  </a:rPr>
                                  <m:t>𝑷</m:t>
                                </m:r>
                                <m:r>
                                  <a:rPr lang="en-US" sz="1400" b="1" i="1" smtClean="0">
                                    <a:latin typeface="Cambria Math" charset="0"/>
                                  </a:rPr>
                                  <m:t>(</m:t>
                                </m:r>
                                <m:r>
                                  <a:rPr lang="en-US" sz="1400" b="1" i="1" smtClean="0">
                                    <a:latin typeface="Cambria Math" charset="0"/>
                                  </a:rPr>
                                  <m:t>𝒊</m:t>
                                </m:r>
                                <m:r>
                                  <a:rPr lang="en-US" sz="1400" b="1" i="1" smtClean="0">
                                    <a:latin typeface="Cambria Math" charset="0"/>
                                  </a:rPr>
                                  <m:t>)=</m:t>
                                </m:r>
                                <m:r>
                                  <a:rPr lang="en-US" sz="1400" b="1" i="1" smtClean="0">
                                    <a:latin typeface="Cambria Math" charset="0"/>
                                  </a:rPr>
                                  <m:t>𝑷</m:t>
                                </m:r>
                                <m:r>
                                  <a:rPr lang="en-US" sz="1400" b="1" i="1" smtClean="0">
                                    <a:latin typeface="Cambria Math" charset="0"/>
                                  </a:rPr>
                                  <m:t>(</m:t>
                                </m:r>
                                <m:r>
                                  <a:rPr lang="en-US" sz="1400" b="1" i="1" smtClean="0">
                                    <a:latin typeface="Cambria Math" charset="0"/>
                                  </a:rPr>
                                  <m:t>𝟎</m:t>
                                </m:r>
                                <m:r>
                                  <a:rPr lang="en-US" sz="1400" b="1" i="1" smtClean="0">
                                    <a:latin typeface="Cambria Math" charset="0"/>
                                  </a:rPr>
                                  <m:t>.</m:t>
                                </m:r>
                                <m:r>
                                  <a:rPr lang="en-US" sz="1400" b="1" i="1" smtClean="0">
                                    <a:latin typeface="Cambria Math" charset="0"/>
                                  </a:rPr>
                                  <m:t>𝟎𝟓</m:t>
                                </m:r>
                                <m:r>
                                  <a:rPr lang="en-US" sz="1400" b="1" i="1" smtClean="0">
                                    <a:latin typeface="Cambria Math" charset="0"/>
                                  </a:rPr>
                                  <m:t>)</m:t>
                                </m:r>
                              </m:oMath>
                            </m:oMathPara>
                          </a14:m>
                          <a:endParaRPr lang="en-US" sz="1400" dirty="0"/>
                        </a:p>
                      </a:txBody>
                      <a:tcPr anchor="ctr"/>
                    </a:tc>
                    <a:extLst>
                      <a:ext uri="{0D108BD9-81ED-4DB2-BD59-A6C34878D82A}">
                        <a16:rowId xmlns:a16="http://schemas.microsoft.com/office/drawing/2014/main" val="10000"/>
                      </a:ext>
                    </a:extLst>
                  </a:tr>
                  <a:tr h="366107">
                    <a:tc>
                      <a:txBody>
                        <a:bodyPr/>
                        <a:lstStyle/>
                        <a:p>
                          <a:pPr algn="ctr"/>
                          <a:r>
                            <a:rPr lang="en-US" sz="1400" dirty="0"/>
                            <a:t>10</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10</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10</m:t>
                                    </m:r>
                                  </m:sup>
                                </m:sSup>
                                <m:r>
                                  <a:rPr lang="en-US" sz="1400" b="0" i="1" smtClean="0">
                                    <a:latin typeface="Cambria Math" charset="0"/>
                                  </a:rPr>
                                  <m:t>=845.57</m:t>
                                </m:r>
                              </m:oMath>
                            </m:oMathPara>
                          </a14:m>
                          <a:endParaRPr lang="en-US" sz="1400" dirty="0"/>
                        </a:p>
                      </a:txBody>
                      <a:tcPr/>
                    </a:tc>
                    <a:extLst>
                      <a:ext uri="{0D108BD9-81ED-4DB2-BD59-A6C34878D82A}">
                        <a16:rowId xmlns:a16="http://schemas.microsoft.com/office/drawing/2014/main" val="10001"/>
                      </a:ext>
                    </a:extLst>
                  </a:tr>
                  <a:tr h="366107">
                    <a:tc>
                      <a:txBody>
                        <a:bodyPr/>
                        <a:lstStyle/>
                        <a:p>
                          <a:pPr algn="ctr"/>
                          <a:r>
                            <a:rPr lang="en-US" sz="1400" dirty="0"/>
                            <a:t>14</a:t>
                          </a:r>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𝑃</m:t>
                                </m:r>
                                <m:r>
                                  <a:rPr lang="en-US" sz="1400" b="0" i="1" smtClean="0">
                                    <a:latin typeface="Cambria Math" charset="0"/>
                                  </a:rPr>
                                  <m:t>=30</m:t>
                                </m:r>
                                <m:sSub>
                                  <m:sSubPr>
                                    <m:ctrlPr>
                                      <a:rPr lang="en-US" sz="1400" b="0" i="1" smtClean="0">
                                        <a:latin typeface="Cambria Math" panose="02040503050406030204" pitchFamily="18" charset="0"/>
                                      </a:rPr>
                                    </m:ctrlPr>
                                  </m:sSubPr>
                                  <m:e>
                                    <m:r>
                                      <a:rPr lang="en-US" sz="1400" b="0" i="1" smtClean="0">
                                        <a:latin typeface="Cambria Math" charset="0"/>
                                      </a:rPr>
                                      <m:t>𝑎</m:t>
                                    </m:r>
                                  </m:e>
                                  <m:sub>
                                    <m:acc>
                                      <m:accPr>
                                        <m:chr m:val="̅"/>
                                        <m:ctrlPr>
                                          <a:rPr lang="en-US" sz="1400" b="0" i="1" smtClean="0">
                                            <a:latin typeface="Cambria Math" panose="02040503050406030204" pitchFamily="18" charset="0"/>
                                          </a:rPr>
                                        </m:ctrlPr>
                                      </m:accPr>
                                      <m:e>
                                        <m:r>
                                          <a:rPr lang="en-US" sz="1400" b="0" i="1" smtClean="0">
                                            <a:latin typeface="Cambria Math" charset="0"/>
                                          </a:rPr>
                                          <m:t>14</m:t>
                                        </m:r>
                                      </m:e>
                                    </m:acc>
                                    <m:r>
                                      <a:rPr lang="en-US" sz="1400" b="0" i="1" smtClean="0">
                                        <a:latin typeface="Cambria Math" charset="0"/>
                                      </a:rPr>
                                      <m:t>|</m:t>
                                    </m:r>
                                  </m:sub>
                                </m:sSub>
                                <m:r>
                                  <a:rPr lang="en-US" sz="1400" b="0" i="1" smtClean="0">
                                    <a:latin typeface="Cambria Math" charset="0"/>
                                  </a:rPr>
                                  <m:t>+1000</m:t>
                                </m:r>
                                <m:sSup>
                                  <m:sSupPr>
                                    <m:ctrlPr>
                                      <a:rPr lang="en-US" sz="1400" b="0" i="1" smtClean="0">
                                        <a:latin typeface="Cambria Math" panose="02040503050406030204" pitchFamily="18" charset="0"/>
                                      </a:rPr>
                                    </m:ctrlPr>
                                  </m:sSupPr>
                                  <m:e>
                                    <m:r>
                                      <a:rPr lang="en-US" sz="1400" b="0" i="1" smtClean="0">
                                        <a:latin typeface="Cambria Math" charset="0"/>
                                      </a:rPr>
                                      <m:t>𝑣</m:t>
                                    </m:r>
                                  </m:e>
                                  <m:sup>
                                    <m:r>
                                      <a:rPr lang="en-US" sz="1400" b="0" i="1" smtClean="0">
                                        <a:latin typeface="Cambria Math" charset="0"/>
                                      </a:rPr>
                                      <m:t>14</m:t>
                                    </m:r>
                                  </m:sup>
                                </m:sSup>
                                <m:r>
                                  <a:rPr lang="en-US" sz="1400" b="0" i="1" smtClean="0">
                                    <a:latin typeface="Cambria Math" charset="0"/>
                                  </a:rPr>
                                  <m:t>=802.03</m:t>
                                </m:r>
                              </m:oMath>
                            </m:oMathPara>
                          </a14:m>
                          <a:endParaRPr lang="en-US" sz="1400" dirty="0"/>
                        </a:p>
                      </a:txBody>
                      <a:tcPr/>
                    </a:tc>
                    <a:extLst>
                      <a:ext uri="{0D108BD9-81ED-4DB2-BD59-A6C34878D82A}">
                        <a16:rowId xmlns:a16="http://schemas.microsoft.com/office/drawing/2014/main" val="10002"/>
                      </a:ext>
                    </a:extLst>
                  </a:tr>
                  <a:tr h="366107">
                    <a:tc>
                      <a:txBody>
                        <a:bodyPr/>
                        <a:lstStyle/>
                        <a:p>
                          <a:pPr algn="ctr"/>
                          <a:r>
                            <a:rPr lang="en-US" sz="1400" dirty="0"/>
                            <a:t>15</a:t>
                          </a:r>
                        </a:p>
                      </a:txBody>
                      <a:tcPr/>
                    </a:tc>
                    <a:tc>
                      <a:txBody>
                        <a:bodyPr/>
                        <a:lstStyle/>
                        <a:p>
                          <a:endParaRPr lang="en-US" sz="1400" dirty="0"/>
                        </a:p>
                      </a:txBody>
                      <a:tcPr/>
                    </a:tc>
                    <a:extLst>
                      <a:ext uri="{0D108BD9-81ED-4DB2-BD59-A6C34878D82A}">
                        <a16:rowId xmlns:a16="http://schemas.microsoft.com/office/drawing/2014/main" val="10003"/>
                      </a:ext>
                    </a:extLst>
                  </a:tr>
                  <a:tr h="366107">
                    <a:tc>
                      <a:txBody>
                        <a:bodyPr/>
                        <a:lstStyle/>
                        <a:p>
                          <a:pPr algn="ctr"/>
                          <a:r>
                            <a:rPr lang="en-US" sz="1400" dirty="0"/>
                            <a:t>17</a:t>
                          </a:r>
                        </a:p>
                      </a:txBody>
                      <a:tcPr/>
                    </a:tc>
                    <a:tc>
                      <a:txBody>
                        <a:bodyPr/>
                        <a:lstStyle/>
                        <a:p>
                          <a:endParaRPr lang="en-US" sz="1400" dirty="0"/>
                        </a:p>
                      </a:txBody>
                      <a:tcPr/>
                    </a:tc>
                    <a:extLst>
                      <a:ext uri="{0D108BD9-81ED-4DB2-BD59-A6C34878D82A}">
                        <a16:rowId xmlns:a16="http://schemas.microsoft.com/office/drawing/2014/main" val="10004"/>
                      </a:ext>
                    </a:extLst>
                  </a:tr>
                  <a:tr h="366107">
                    <a:tc>
                      <a:txBody>
                        <a:bodyPr/>
                        <a:lstStyle/>
                        <a:p>
                          <a:pPr algn="ctr"/>
                          <a:r>
                            <a:rPr lang="en-US" sz="1400" dirty="0"/>
                            <a:t>18</a:t>
                          </a:r>
                        </a:p>
                      </a:txBody>
                      <a:tcPr/>
                    </a:tc>
                    <a:tc>
                      <a:txBody>
                        <a:bodyPr/>
                        <a:lstStyle/>
                        <a:p>
                          <a:endParaRPr lang="en-US" sz="1400" dirty="0"/>
                        </a:p>
                      </a:txBody>
                      <a:tcPr/>
                    </a:tc>
                    <a:extLst>
                      <a:ext uri="{0D108BD9-81ED-4DB2-BD59-A6C34878D82A}">
                        <a16:rowId xmlns:a16="http://schemas.microsoft.com/office/drawing/2014/main" val="10005"/>
                      </a:ext>
                    </a:extLst>
                  </a:tr>
                  <a:tr h="366107">
                    <a:tc>
                      <a:txBody>
                        <a:bodyPr/>
                        <a:lstStyle/>
                        <a:p>
                          <a:pPr algn="ctr"/>
                          <a:r>
                            <a:rPr lang="en-US" sz="1400" dirty="0"/>
                            <a:t>20</a:t>
                          </a:r>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67279308"/>
                  </p:ext>
                </p:extLst>
              </p:nvPr>
            </p:nvGraphicFramePr>
            <p:xfrm>
              <a:off x="533400" y="3124200"/>
              <a:ext cx="8265110" cy="2834816"/>
            </p:xfrm>
            <a:graphic>
              <a:graphicData uri="http://schemas.openxmlformats.org/drawingml/2006/table">
                <a:tbl>
                  <a:tblPr firstRow="1" bandRow="1">
                    <a:tableStyleId>{5C22544A-7EE6-4342-B048-85BDC9FD1C3A}</a:tableStyleId>
                  </a:tblPr>
                  <a:tblGrid>
                    <a:gridCol w="2514600"/>
                    <a:gridCol w="5750510"/>
                  </a:tblGrid>
                  <a:tr h="638174">
                    <a:tc>
                      <a:txBody>
                        <a:bodyPr/>
                        <a:lstStyle/>
                        <a:p>
                          <a:endParaRPr lang="en-US"/>
                        </a:p>
                      </a:txBody>
                      <a:tcPr anchor="ctr">
                        <a:blipFill rotWithShape="0">
                          <a:blip r:embed="rId3"/>
                          <a:stretch>
                            <a:fillRect l="-242" t="-952" r="-229540" b="-345714"/>
                          </a:stretch>
                        </a:blipFill>
                      </a:tcPr>
                    </a:tc>
                    <a:tc>
                      <a:txBody>
                        <a:bodyPr/>
                        <a:lstStyle/>
                        <a:p>
                          <a:endParaRPr lang="en-US"/>
                        </a:p>
                      </a:txBody>
                      <a:tcPr anchor="ctr">
                        <a:blipFill rotWithShape="0">
                          <a:blip r:embed="rId3"/>
                          <a:stretch>
                            <a:fillRect l="-43856" t="-952" r="-424" b="-345714"/>
                          </a:stretch>
                        </a:blipFill>
                      </a:tcPr>
                    </a:tc>
                  </a:tr>
                  <a:tr h="366107">
                    <a:tc>
                      <a:txBody>
                        <a:bodyPr/>
                        <a:lstStyle/>
                        <a:p>
                          <a:pPr algn="ctr"/>
                          <a:r>
                            <a:rPr lang="en-US" sz="1400" dirty="0" smtClean="0"/>
                            <a:t>10</a:t>
                          </a:r>
                          <a:endParaRPr lang="en-US" sz="1400" dirty="0"/>
                        </a:p>
                      </a:txBody>
                      <a:tcPr/>
                    </a:tc>
                    <a:tc>
                      <a:txBody>
                        <a:bodyPr/>
                        <a:lstStyle/>
                        <a:p>
                          <a:endParaRPr lang="en-US"/>
                        </a:p>
                      </a:txBody>
                      <a:tcPr>
                        <a:blipFill rotWithShape="0">
                          <a:blip r:embed="rId3"/>
                          <a:stretch>
                            <a:fillRect l="-43856" t="-176667" r="-424" b="-505000"/>
                          </a:stretch>
                        </a:blipFill>
                      </a:tcPr>
                    </a:tc>
                  </a:tr>
                  <a:tr h="366107">
                    <a:tc>
                      <a:txBody>
                        <a:bodyPr/>
                        <a:lstStyle/>
                        <a:p>
                          <a:pPr algn="ctr"/>
                          <a:r>
                            <a:rPr lang="en-US" sz="1400" dirty="0" smtClean="0"/>
                            <a:t>14</a:t>
                          </a:r>
                          <a:endParaRPr lang="en-US" sz="1400" dirty="0"/>
                        </a:p>
                      </a:txBody>
                      <a:tcPr/>
                    </a:tc>
                    <a:tc>
                      <a:txBody>
                        <a:bodyPr/>
                        <a:lstStyle/>
                        <a:p>
                          <a:endParaRPr lang="en-US"/>
                        </a:p>
                      </a:txBody>
                      <a:tcPr>
                        <a:blipFill rotWithShape="0">
                          <a:blip r:embed="rId3"/>
                          <a:stretch>
                            <a:fillRect l="-43856" t="-276667" r="-424" b="-405000"/>
                          </a:stretch>
                        </a:blipFill>
                      </a:tcPr>
                    </a:tc>
                  </a:tr>
                  <a:tr h="366107">
                    <a:tc>
                      <a:txBody>
                        <a:bodyPr/>
                        <a:lstStyle/>
                        <a:p>
                          <a:pPr algn="ctr"/>
                          <a:r>
                            <a:rPr lang="en-US" sz="1400" dirty="0" smtClean="0"/>
                            <a:t>15</a:t>
                          </a:r>
                          <a:endParaRPr lang="en-US" sz="1400" dirty="0"/>
                        </a:p>
                      </a:txBody>
                      <a:tcPr/>
                    </a:tc>
                    <a:tc>
                      <a:txBody>
                        <a:bodyPr/>
                        <a:lstStyle/>
                        <a:p>
                          <a:endParaRPr lang="en-US" sz="1400" dirty="0"/>
                        </a:p>
                      </a:txBody>
                      <a:tcPr/>
                    </a:tc>
                  </a:tr>
                  <a:tr h="366107">
                    <a:tc>
                      <a:txBody>
                        <a:bodyPr/>
                        <a:lstStyle/>
                        <a:p>
                          <a:pPr algn="ctr"/>
                          <a:r>
                            <a:rPr lang="en-US" sz="1400" dirty="0" smtClean="0"/>
                            <a:t>17</a:t>
                          </a:r>
                          <a:endParaRPr lang="en-US" sz="1400" dirty="0"/>
                        </a:p>
                      </a:txBody>
                      <a:tcPr/>
                    </a:tc>
                    <a:tc>
                      <a:txBody>
                        <a:bodyPr/>
                        <a:lstStyle/>
                        <a:p>
                          <a:endParaRPr lang="en-US" sz="1400" dirty="0"/>
                        </a:p>
                      </a:txBody>
                      <a:tcPr/>
                    </a:tc>
                  </a:tr>
                  <a:tr h="366107">
                    <a:tc>
                      <a:txBody>
                        <a:bodyPr/>
                        <a:lstStyle/>
                        <a:p>
                          <a:pPr algn="ctr"/>
                          <a:r>
                            <a:rPr lang="en-US" sz="1400" dirty="0" smtClean="0"/>
                            <a:t>18</a:t>
                          </a:r>
                          <a:endParaRPr lang="en-US" sz="1400" dirty="0"/>
                        </a:p>
                      </a:txBody>
                      <a:tcPr/>
                    </a:tc>
                    <a:tc>
                      <a:txBody>
                        <a:bodyPr/>
                        <a:lstStyle/>
                        <a:p>
                          <a:endParaRPr lang="en-US" sz="1400" dirty="0"/>
                        </a:p>
                      </a:txBody>
                      <a:tcPr/>
                    </a:tc>
                  </a:tr>
                  <a:tr h="366107">
                    <a:tc>
                      <a:txBody>
                        <a:bodyPr/>
                        <a:lstStyle/>
                        <a:p>
                          <a:pPr algn="ctr"/>
                          <a:r>
                            <a:rPr lang="en-US" sz="1400" dirty="0" smtClean="0"/>
                            <a:t>20</a:t>
                          </a:r>
                          <a:endParaRPr lang="en-US" sz="1400" dirty="0"/>
                        </a:p>
                      </a:txBody>
                      <a:tcPr/>
                    </a:tc>
                    <a:tc>
                      <a:txBody>
                        <a:bodyPr/>
                        <a:lstStyle/>
                        <a:p>
                          <a:endParaRPr lang="en-US" sz="1400" dirty="0"/>
                        </a:p>
                      </a:txBody>
                      <a:tcPr/>
                    </a:tc>
                  </a:tr>
                </a:tbl>
              </a:graphicData>
            </a:graphic>
          </p:graphicFrame>
        </mc:Fallback>
      </mc:AlternateContent>
    </p:spTree>
    <p:extLst>
      <p:ext uri="{BB962C8B-B14F-4D97-AF65-F5344CB8AC3E}">
        <p14:creationId xmlns:p14="http://schemas.microsoft.com/office/powerpoint/2010/main" val="1547612668"/>
      </p:ext>
    </p:extLst>
  </p:cSld>
  <p:clrMapOvr>
    <a:masterClrMapping/>
  </p:clrMapOvr>
</p:sld>
</file>

<file path=ppt/theme/theme1.xml><?xml version="1.0" encoding="utf-8"?>
<a:theme xmlns:a="http://schemas.openxmlformats.org/drawingml/2006/main" name="Corporate Fina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Finance</Template>
  <TotalTime>43457</TotalTime>
  <Words>2343</Words>
  <Application>Microsoft Macintosh PowerPoint</Application>
  <PresentationFormat>On-screen Show (4:3)</PresentationFormat>
  <Paragraphs>528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Bold sand ms</vt:lpstr>
      <vt:lpstr>Calibri</vt:lpstr>
      <vt:lpstr>Calibri Light</vt:lpstr>
      <vt:lpstr>Cambria Math</vt:lpstr>
      <vt:lpstr>Mongolian Baiti</vt:lpstr>
      <vt:lpstr>Wingdings</vt:lpstr>
      <vt:lpstr>Corporate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dc:title>
  <dc:creator>USER</dc:creator>
  <cp:lastModifiedBy>Microsoft Office User</cp:lastModifiedBy>
  <cp:revision>2104</cp:revision>
  <dcterms:created xsi:type="dcterms:W3CDTF">2018-09-11T09:20:33Z</dcterms:created>
  <dcterms:modified xsi:type="dcterms:W3CDTF">2020-03-12T19:44:35Z</dcterms:modified>
</cp:coreProperties>
</file>