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9"/>
  </p:notesMasterIdLst>
  <p:sldIdLst>
    <p:sldId id="256" r:id="rId5"/>
    <p:sldId id="264" r:id="rId6"/>
    <p:sldId id="257" r:id="rId7"/>
    <p:sldId id="258" r:id="rId8"/>
    <p:sldId id="259" r:id="rId9"/>
    <p:sldId id="260" r:id="rId10"/>
    <p:sldId id="263" r:id="rId11"/>
    <p:sldId id="261" r:id="rId12"/>
    <p:sldId id="262" r:id="rId13"/>
    <p:sldId id="265" r:id="rId14"/>
    <p:sldId id="266" r:id="rId15"/>
    <p:sldId id="267" r:id="rId16"/>
    <p:sldId id="269" r:id="rId17"/>
    <p:sldId id="26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DEDE"/>
    <a:srgbClr val="503732"/>
    <a:srgbClr val="7E5A54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6A2A21F-89AA-49B3-8414-6E992864A605}" v="150" dt="2026-05-13T14:25:38.6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90" d="100"/>
          <a:sy n="90" d="100"/>
        </p:scale>
        <p:origin x="35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85815E-5406-4F01-93D0-980EF88EC26C}" type="datetimeFigureOut">
              <a:rPr lang="en-US" smtClean="0"/>
              <a:t>5/14/2026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9F0E05-9137-4508-B1BB-A8CFEC20BE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7245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715E9-EC96-7874-1164-67F7C00462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D6397C-15D4-154F-0CCB-F22297F1B9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718376-3D1D-EB4E-85BC-3FF5D180B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5/12/2026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47E5A2-F452-37C2-64B9-4D5E1B5A0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Accessibility by Design | Kolarkar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9501FB-D200-6EDC-65D2-2F28DC56A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6F0D7-38DC-4C62-8986-E7F8D3E01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182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90FBD-83E9-D840-E733-659708D00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0B0B99-E4EB-A6C6-1A53-B83BF9F50A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7594EF-7D39-610F-B010-EF78ECD3BC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5/12/2026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189C5F-1464-6D20-487F-57BDDCDFC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Accessibility by Design | Kolarkar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212A24-25B3-7A99-1D37-221EC1D63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6F0D7-38DC-4C62-8986-E7F8D3E01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68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CDC698-CA3B-3226-C000-C1A26F9631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2A8E94-97FC-1E7E-98F7-9AEB1A7DB6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C1C6F0-59D0-EEBD-A673-902D29347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5/12/2026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CBF801-F6D8-6715-CB05-894D09219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Accessibility by Design | Kolarkar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2927B9-11EB-B0E1-89E8-4391ED097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6F0D7-38DC-4C62-8986-E7F8D3E01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064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7E42F-C3D2-6DA1-02C6-F6C590DB5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498E56-6056-1C27-D6C1-893EF67986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9CBF86-1DBC-7708-4429-61EB361E9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5/12/2026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947165-8C27-7F01-81B9-D6DC2F432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Accessibility by Design | Kolarkar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75E631-B79C-3163-8F76-607571690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6F0D7-38DC-4C62-8986-E7F8D3E01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106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52A60-DD99-009A-30D2-E65096706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FCEDD8-CFDA-9123-FA6C-2361318A88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F64246-3413-F6DC-A415-F8AD910A8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5/12/2026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F7A06E-4350-B5CD-4734-52C0CDB43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Accessibility by Design | Kolarkar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82D9B9-0E2B-F2FB-3D72-3C9C44F3D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6F0D7-38DC-4C62-8986-E7F8D3E01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632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7C5AA-BE83-3425-524A-076BC3473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C670C2-9C56-F448-9B47-89AEFFA07E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BA3C7B-1B0A-966F-2636-3BB6DDC97C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7EA81F-B731-FC76-2EDD-2DBA32197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5/12/2026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70107E-7D03-C038-E2AB-CF711CEF5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Accessibility by Design | Kolarkar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06EDE5-332B-512C-2B9D-651E7BDA7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6F0D7-38DC-4C62-8986-E7F8D3E01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040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1650FB-2BB9-7C2F-54AE-4B38DDFBD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754125-4A7B-8127-0BA0-0CFDD39331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5402BC-A7A4-D515-945D-9CAFD3EA43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BBBC29-3194-90EA-A9F3-AF296A311A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FE91FC-E361-B4C1-4792-F948D9C78C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22F6B70-CFDB-50E1-47BF-0EB74DB6B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5/12/2026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23E8CDB-85B4-996D-C55E-9D62EE9F3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Accessibility by Design | Kolarkar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7560E84-D874-D00F-7BC3-596E305D4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6F0D7-38DC-4C62-8986-E7F8D3E01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797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68ED90-D4D6-DF36-FD2F-46EDC8345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65CED8-ADA2-872B-58F7-B4C6CF1E61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5/12/2026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89470D-E34C-4C15-02AF-933CFACFC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Accessibility by Design | Kolarkar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43C0A4-EB3C-F4CE-BAF2-B04C7224F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6F0D7-38DC-4C62-8986-E7F8D3E01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465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49F75C-A81C-6E05-2721-C2D91EB63A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5/12/2026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55C83E-AC03-2FC8-133E-4A51396F8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Accessibility by Design | Kolarkar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566F0F-74D3-19FA-960F-77C8DED56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6F0D7-38DC-4C62-8986-E7F8D3E01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623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1DF52-1C20-2EAD-B568-D8A76F7C7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0F2874-A744-B794-F2A0-26D1D5BFDE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ED3D48-7E4F-3B67-15D7-58596DC474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335973-E367-BF54-9846-56C10A247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5/12/2026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48FC9E-2BD7-B927-1F89-EC60B467F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Accessibility by Design | Kolarkar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8A4FEB-B55F-4994-B38D-A98CA475D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6F0D7-38DC-4C62-8986-E7F8D3E01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909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3B7ED-EED1-D906-2C6A-D0B5D0B8A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897D52-B609-42D5-3595-74B2CB0190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F827A7-EE7D-D474-6B02-2185C4389C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60011C-EAA1-3391-3F9F-1D7F7069D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5/12/2026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B0D455-EC20-2EEE-A24A-8CF25B69C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Accessibility by Design | Kolarkar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C6100D-6F76-481A-75A3-56A0040C0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6F0D7-38DC-4C62-8986-E7F8D3E01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729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EE5E162-E904-D46B-D4AE-CE4BE16A6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"/>
            <a:ext cx="12192000" cy="557478"/>
          </a:xfrm>
          <a:prstGeom prst="rect">
            <a:avLst/>
          </a:prstGeom>
          <a:solidFill>
            <a:srgbClr val="503732"/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72B10A-C1A3-7D1F-4F22-A2713C55AF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038225"/>
            <a:ext cx="10515600" cy="47445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DFD1B9-BACB-5B4E-5B91-00F7BD0D1E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/>
              <a:t>5/12/2026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04449B-3EAB-31CB-1E9D-CEEA38CA36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dirty="0"/>
              <a:t>Accessibility by Design | Kolarkar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80249B-9EEC-6177-1D37-5284A1D7AF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666F0D7-38DC-4C62-8986-E7F8D3E01C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25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bg1"/>
          </a:solidFill>
          <a:latin typeface="Noto Sans SemiCondensed SemiBol" panose="020B0502040504020204" pitchFamily="34" charset="0"/>
          <a:ea typeface="Noto Sans SemiCondensed SemiBol" panose="020B0502040504020204" pitchFamily="34" charset="0"/>
          <a:cs typeface="Noto Sans SemiCondensed SemiBol" panose="020B050204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Noto Sans" panose="020B0502040504020204" pitchFamily="34" charset="0"/>
          <a:ea typeface="Noto Sans" panose="020B0502040504020204" pitchFamily="34" charset="0"/>
          <a:cs typeface="Noto Sans" panose="020B050204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Noto Sans" panose="020B0502040504020204" pitchFamily="34" charset="0"/>
          <a:ea typeface="Noto Sans" panose="020B0502040504020204" pitchFamily="34" charset="0"/>
          <a:cs typeface="Noto Sans" panose="020B050204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Noto Sans" panose="020B0502040504020204" pitchFamily="34" charset="0"/>
          <a:ea typeface="Noto Sans" panose="020B0502040504020204" pitchFamily="34" charset="0"/>
          <a:cs typeface="Noto Sans" panose="020B050204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Noto Sans" panose="020B0502040504020204" pitchFamily="34" charset="0"/>
          <a:ea typeface="Noto Sans" panose="020B0502040504020204" pitchFamily="34" charset="0"/>
          <a:cs typeface="Noto Sans" panose="020B050204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Noto Sans" panose="020B0502040504020204" pitchFamily="34" charset="0"/>
          <a:ea typeface="Noto Sans" panose="020B0502040504020204" pitchFamily="34" charset="0"/>
          <a:cs typeface="Noto Sans" panose="020B050204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C9E2A5-C570-5516-F613-24864B3370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012296"/>
            <a:ext cx="7569200" cy="2387600"/>
          </a:xfrm>
        </p:spPr>
        <p:txBody>
          <a:bodyPr>
            <a:normAutofit/>
          </a:bodyPr>
          <a:lstStyle/>
          <a:p>
            <a:r>
              <a:rPr lang="en-US" dirty="0"/>
              <a:t>Accessibility by Design</a:t>
            </a:r>
            <a:br>
              <a:rPr lang="en-US" dirty="0"/>
            </a:br>
            <a:r>
              <a:rPr lang="en-US" sz="3200" dirty="0">
                <a:solidFill>
                  <a:srgbClr val="DEDEDE"/>
                </a:solidFill>
              </a:rPr>
              <a:t>A 3-Pilllar Framework for Student Success</a:t>
            </a:r>
            <a:endParaRPr lang="en-US" dirty="0">
              <a:solidFill>
                <a:srgbClr val="DEDEDE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D8E732-89BA-FDBB-29AC-91FE406B42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996265"/>
            <a:ext cx="7569200" cy="2175935"/>
          </a:xfrm>
        </p:spPr>
        <p:txBody>
          <a:bodyPr>
            <a:normAutofit/>
          </a:bodyPr>
          <a:lstStyle/>
          <a:p>
            <a:r>
              <a:rPr lang="en-US" b="1" dirty="0"/>
              <a:t>Ameya S. Kolarkar, Ph.D.</a:t>
            </a:r>
          </a:p>
          <a:p>
            <a:r>
              <a:rPr lang="en-US" sz="1800" dirty="0"/>
              <a:t>Florida State University</a:t>
            </a:r>
          </a:p>
          <a:p>
            <a:endParaRPr lang="en-US" dirty="0"/>
          </a:p>
          <a:p>
            <a:r>
              <a:rPr lang="en-US" sz="1800" i="1" dirty="0"/>
              <a:t>Featured Workshop at the </a:t>
            </a:r>
            <a:r>
              <a:rPr lang="en-US" sz="1800" i="1" dirty="0" err="1"/>
              <a:t>CoTL</a:t>
            </a:r>
            <a:r>
              <a:rPr lang="en-US" sz="1800" i="1" dirty="0"/>
              <a:t> 2026 Conference</a:t>
            </a:r>
          </a:p>
          <a:p>
            <a:r>
              <a:rPr lang="en-US" sz="1800" i="1" dirty="0"/>
              <a:t>May 12, 2026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BCF8E8-38D7-0F1A-17CD-225005075CB2}"/>
              </a:ext>
            </a:extLst>
          </p:cNvPr>
          <p:cNvSpPr txBox="1"/>
          <p:nvPr/>
        </p:nvSpPr>
        <p:spPr>
          <a:xfrm>
            <a:off x="7637991" y="745066"/>
            <a:ext cx="43941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/>
              <a:t>Workshop Companion </a:t>
            </a:r>
            <a:r>
              <a:rPr lang="en-US" b="1" dirty="0"/>
              <a:t>page:</a:t>
            </a:r>
          </a:p>
          <a:p>
            <a:pPr algn="ctr"/>
            <a:r>
              <a:rPr lang="en-US" dirty="0"/>
              <a:t>https://math.fsu.edu/~kolarkar/resources/workshop-cotl26.html</a:t>
            </a:r>
          </a:p>
        </p:txBody>
      </p:sp>
      <p:pic>
        <p:nvPicPr>
          <p:cNvPr id="6" name="Picture 5" descr="QR code that leads to the resources page for this workshop.">
            <a:extLst>
              <a:ext uri="{FF2B5EF4-FFF2-40B4-BE49-F238E27FC236}">
                <a16:creationId xmlns:a16="http://schemas.microsoft.com/office/drawing/2014/main" id="{67B37A00-5FC6-D07B-7599-D0EDE94563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3314" y="1668396"/>
            <a:ext cx="3003551" cy="3003551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770BD3A-E02A-3EBC-1C8E-A71AA8D21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7569200" y="76200"/>
            <a:ext cx="68791" cy="6722533"/>
          </a:xfrm>
          <a:prstGeom prst="line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561930E7-E587-5819-69ED-DCFA85E8B0A0}"/>
              </a:ext>
            </a:extLst>
          </p:cNvPr>
          <p:cNvSpPr txBox="1"/>
          <p:nvPr/>
        </p:nvSpPr>
        <p:spPr>
          <a:xfrm>
            <a:off x="7637991" y="4671947"/>
            <a:ext cx="43941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Or</a:t>
            </a:r>
          </a:p>
          <a:p>
            <a:pPr algn="ctr"/>
            <a:r>
              <a:rPr lang="en-US" dirty="0"/>
              <a:t>scan the QR code above.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sz="1600" i="1" dirty="0"/>
              <a:t>This webpage provides AI prompts and additional digital resources.</a:t>
            </a:r>
          </a:p>
        </p:txBody>
      </p:sp>
    </p:spTree>
    <p:extLst>
      <p:ext uri="{BB962C8B-B14F-4D97-AF65-F5344CB8AC3E}">
        <p14:creationId xmlns:p14="http://schemas.microsoft.com/office/powerpoint/2010/main" val="31313556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15B16D-9E37-0ECE-8F5A-1272B6FBD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Pillar 1: Intentional Design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703B059-099C-E70A-CD83-260A5FE4103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105958"/>
                <a:ext cx="10515600" cy="2814108"/>
              </a:xfrm>
              <a:solidFill>
                <a:schemeClr val="bg2"/>
              </a:solidFill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b="1" dirty="0"/>
                  <a:t>Moving from “fixing” to “reimagining”</a:t>
                </a:r>
              </a:p>
              <a:p>
                <a:r>
                  <a:rPr lang="en-US" sz="2400" dirty="0"/>
                  <a:t>Backward Design with UDL</a:t>
                </a:r>
              </a:p>
              <a:p>
                <a:r>
                  <a:rPr lang="en-US" sz="2400" dirty="0"/>
                  <a:t>Identify the “core” goal</a:t>
                </a:r>
              </a:p>
              <a:p>
                <a:pPr lvl="1"/>
                <a:r>
                  <a:rPr lang="en-US" sz="2000" dirty="0"/>
                  <a:t>Strip the medium or the means from the objective</a:t>
                </a:r>
              </a:p>
              <a:p>
                <a:pPr marL="0" indent="0">
                  <a:buNone/>
                </a:pPr>
                <a:r>
                  <a:rPr lang="en-US" sz="2400" dirty="0"/>
                  <a:t>Example: How may blind students understand the relationship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=3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2400" dirty="0"/>
                  <a:t> ?</a:t>
                </a:r>
              </a:p>
              <a:p>
                <a:pPr lvl="1"/>
                <a:r>
                  <a:rPr lang="en-US" sz="2000" dirty="0"/>
                  <a:t>What materials would you create for it?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703B059-099C-E70A-CD83-260A5FE4103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105958"/>
                <a:ext cx="10515600" cy="2814108"/>
              </a:xfrm>
              <a:blipFill>
                <a:blip r:embed="rId2"/>
                <a:stretch>
                  <a:fillRect l="-928" t="-3030" b="-32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EFD0C6-4B0B-21B3-5A5B-1B6B564B8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5/12/2026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EA27BD-A60B-FC5A-1B61-E22287941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Accessibility by Design | Kolarkar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C4788C-550B-E61F-079D-37D429BC5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6F0D7-38DC-4C62-8986-E7F8D3E01CA7}" type="slidenum">
              <a:rPr lang="en-US" smtClean="0"/>
              <a:t>10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5842997-B695-DAFA-4E36-377FEC7F7D3C}"/>
              </a:ext>
            </a:extLst>
          </p:cNvPr>
          <p:cNvSpPr txBox="1">
            <a:spLocks/>
          </p:cNvSpPr>
          <p:nvPr/>
        </p:nvSpPr>
        <p:spPr>
          <a:xfrm>
            <a:off x="838200" y="4445000"/>
            <a:ext cx="10515600" cy="1902882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None/>
            </a:pPr>
            <a:r>
              <a:rPr lang="en-US" sz="2400" b="1" dirty="0"/>
              <a:t>Plan Multi-Modal Learning Evidence</a:t>
            </a:r>
          </a:p>
          <a:p>
            <a:r>
              <a:rPr lang="en-US" sz="2400" dirty="0"/>
              <a:t>Offer students multiple ways to demonstrate mastery.</a:t>
            </a:r>
          </a:p>
          <a:p>
            <a:pPr lvl="1" fontAlgn="base"/>
            <a:r>
              <a:rPr lang="en-US" sz="2000" dirty="0"/>
              <a:t>writing/typing, audio/video, drawing, ...</a:t>
            </a:r>
          </a:p>
          <a:p>
            <a:pPr lvl="1" fontAlgn="base"/>
            <a:r>
              <a:rPr lang="en-US" sz="2000" dirty="0"/>
              <a:t>assignments, quizzes, homework, clickers, in-class work, tests, ...</a:t>
            </a:r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34125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F4126-C62D-7A4A-89F2-1C7A8A93B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Activity: The Purpose Pivot </a:t>
            </a:r>
            <a:r>
              <a:rPr lang="en-US" sz="3200" b="1" i="1" dirty="0">
                <a:latin typeface="Noto Sans Light" panose="020B0502040504020204" pitchFamily="34" charset="0"/>
                <a:ea typeface="Noto Sans Light" panose="020B0502040504020204" pitchFamily="34" charset="0"/>
                <a:cs typeface="Noto Sans Light" panose="020B0502040504020204" pitchFamily="34" charset="0"/>
              </a:rPr>
              <a:t>(Time-permitting)</a:t>
            </a:r>
            <a:endParaRPr lang="en-US" i="1" dirty="0">
              <a:latin typeface="Noto Sans Light" panose="020B0502040504020204" pitchFamily="34" charset="0"/>
              <a:ea typeface="Noto Sans Light" panose="020B0502040504020204" pitchFamily="34" charset="0"/>
              <a:cs typeface="Noto Sans Light" panose="020B0502040504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94BEAA-409D-07BF-F321-1A52A65A4F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133" y="1038225"/>
            <a:ext cx="11362267" cy="3381375"/>
          </a:xfrm>
        </p:spPr>
        <p:txBody>
          <a:bodyPr>
            <a:normAutofit/>
          </a:bodyPr>
          <a:lstStyle/>
          <a:p>
            <a:pPr fontAlgn="base">
              <a:lnSpc>
                <a:spcPct val="150000"/>
              </a:lnSpc>
            </a:pPr>
            <a:r>
              <a:rPr lang="en-US" sz="2400" b="1" dirty="0"/>
              <a:t>Audit:</a:t>
            </a:r>
            <a:r>
              <a:rPr lang="en-US" sz="2400" dirty="0"/>
              <a:t> Look at your most difficult course objective.</a:t>
            </a:r>
          </a:p>
          <a:p>
            <a:pPr fontAlgn="base">
              <a:lnSpc>
                <a:spcPct val="150000"/>
              </a:lnSpc>
            </a:pPr>
            <a:r>
              <a:rPr lang="en-US" sz="2400" b="1" dirty="0"/>
              <a:t>Consider:</a:t>
            </a:r>
            <a:r>
              <a:rPr lang="en-US" sz="2400" dirty="0"/>
              <a:t> Remove mentions or requirements of "read," "see," or "listen.“</a:t>
            </a:r>
          </a:p>
          <a:p>
            <a:pPr lvl="1" fontAlgn="base">
              <a:lnSpc>
                <a:spcPct val="150000"/>
              </a:lnSpc>
            </a:pPr>
            <a:r>
              <a:rPr lang="en-US" sz="2000" dirty="0"/>
              <a:t>E.g. change “see figure to the right” to “refer to figure number 4”</a:t>
            </a:r>
          </a:p>
          <a:p>
            <a:pPr fontAlgn="base">
              <a:lnSpc>
                <a:spcPct val="150000"/>
              </a:lnSpc>
            </a:pPr>
            <a:r>
              <a:rPr lang="en-US" sz="2400" b="1" dirty="0"/>
              <a:t>Rebuild:</a:t>
            </a:r>
            <a:r>
              <a:rPr lang="en-US" sz="2400" dirty="0"/>
              <a:t> Focus on the cognitive task (Analyze, Evaluate, Create).</a:t>
            </a:r>
          </a:p>
          <a:p>
            <a:pPr fontAlgn="base">
              <a:lnSpc>
                <a:spcPct val="150000"/>
              </a:lnSpc>
            </a:pPr>
            <a:r>
              <a:rPr lang="en-US" sz="2400" b="1" dirty="0"/>
              <a:t>Expand:</a:t>
            </a:r>
            <a:r>
              <a:rPr lang="en-US" sz="2400" dirty="0"/>
              <a:t> Identify a few different ways a student could achieve that task.</a:t>
            </a:r>
          </a:p>
          <a:p>
            <a:pPr marL="0" indent="0">
              <a:lnSpc>
                <a:spcPct val="150000"/>
              </a:lnSpc>
              <a:buNone/>
            </a:pPr>
            <a:endParaRPr lang="en-US" sz="24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DAE9A1-DA31-D4CF-D90E-2B5CF72E3A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5/12/2026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495CCD-20E8-FB1B-73FD-CC9F94B3D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Accessibility by Design | Kolarkar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CC965E-4498-CCBB-F12E-D24D11810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6F0D7-38DC-4C62-8986-E7F8D3E01CA7}" type="slidenum">
              <a:rPr lang="en-US" smtClean="0"/>
              <a:t>11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439FB6-05F4-47AA-6A8C-D615C3066EF3}"/>
              </a:ext>
            </a:extLst>
          </p:cNvPr>
          <p:cNvSpPr txBox="1"/>
          <p:nvPr/>
        </p:nvSpPr>
        <p:spPr>
          <a:xfrm>
            <a:off x="1710266" y="5130800"/>
            <a:ext cx="8763002" cy="95410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503732"/>
                </a:solidFill>
                <a:latin typeface="Noto Sans SemiCondensed SemiBol" panose="020B0502040504020204" pitchFamily="34" charset="0"/>
                <a:ea typeface="Noto Sans SemiCondensed SemiBol" panose="020B0502040504020204" pitchFamily="34" charset="0"/>
                <a:cs typeface="Noto Sans SemiCondensed SemiBol" panose="020B0502040504020204" pitchFamily="34" charset="0"/>
              </a:rPr>
              <a:t>Or … you could use a human-in-the-loop AI workflow to generate appropriate material artifacts!</a:t>
            </a:r>
          </a:p>
        </p:txBody>
      </p:sp>
    </p:spTree>
    <p:extLst>
      <p:ext uri="{BB962C8B-B14F-4D97-AF65-F5344CB8AC3E}">
        <p14:creationId xmlns:p14="http://schemas.microsoft.com/office/powerpoint/2010/main" val="2847552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4333EB-8551-5D18-F6D6-BCAB9DC7B2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CD246-840A-B575-CB60-ADE77C162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Pillar 2: Strategic Materials</a:t>
            </a:r>
            <a:endParaRPr lang="en-US" i="1" dirty="0">
              <a:latin typeface="Noto Sans Light" panose="020B0502040504020204" pitchFamily="34" charset="0"/>
              <a:ea typeface="Noto Sans Light" panose="020B0502040504020204" pitchFamily="34" charset="0"/>
              <a:cs typeface="Noto Sans Light" panose="020B0502040504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E25353-EF27-232D-E9E2-C8C230767D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134" y="1038225"/>
            <a:ext cx="6705600" cy="2991908"/>
          </a:xfrm>
        </p:spPr>
        <p:txBody>
          <a:bodyPr/>
          <a:lstStyle/>
          <a:p>
            <a:pPr marL="0" indent="0" fontAlgn="base">
              <a:lnSpc>
                <a:spcPct val="150000"/>
              </a:lnSpc>
              <a:buNone/>
            </a:pPr>
            <a:r>
              <a:rPr lang="en-US" b="1" dirty="0"/>
              <a:t>Human-in-the-Loop AI</a:t>
            </a:r>
            <a:endParaRPr lang="en-US" dirty="0"/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You have the design.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Now let’s create the materials for it.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Ideas?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1DAF1C-FF72-9A21-E5FC-FCA4A6E41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5/12/2026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000652-A0F9-AE47-29B1-DBCC2E97E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Accessibility by Design | Kolarkar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4F992B-BE9B-4422-9100-5DE75487A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6F0D7-38DC-4C62-8986-E7F8D3E01CA7}" type="slidenum">
              <a:rPr lang="en-US" smtClean="0"/>
              <a:t>12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3CD834-FB24-8727-A675-E12D97D21E58}"/>
              </a:ext>
            </a:extLst>
          </p:cNvPr>
          <p:cNvSpPr txBox="1"/>
          <p:nvPr/>
        </p:nvSpPr>
        <p:spPr>
          <a:xfrm>
            <a:off x="745067" y="5130800"/>
            <a:ext cx="10693400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503732"/>
                </a:solidFill>
                <a:latin typeface="Noto Sans SemiCondensed SemiBol" panose="020B0502040504020204" pitchFamily="34" charset="0"/>
                <a:ea typeface="Noto Sans SemiCondensed SemiBol" panose="020B0502040504020204" pitchFamily="34" charset="0"/>
                <a:cs typeface="Noto Sans SemiCondensed SemiBol" panose="020B0502040504020204" pitchFamily="34" charset="0"/>
              </a:rPr>
              <a:t>https://math.fsu.edu/~kolarkar/resources/workshop-cotl26.html</a:t>
            </a:r>
          </a:p>
        </p:txBody>
      </p:sp>
      <p:pic>
        <p:nvPicPr>
          <p:cNvPr id="8" name="Picture 7" descr="QR code that leads to the resources page for this workshop.">
            <a:extLst>
              <a:ext uri="{FF2B5EF4-FFF2-40B4-BE49-F238E27FC236}">
                <a16:creationId xmlns:a16="http://schemas.microsoft.com/office/drawing/2014/main" id="{254E3D91-1450-7978-39F7-C6CB1D2264F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0600" y="2127249"/>
            <a:ext cx="3003551" cy="300355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42C6F67-0480-9480-5265-0DD06DDB9289}"/>
              </a:ext>
            </a:extLst>
          </p:cNvPr>
          <p:cNvSpPr txBox="1"/>
          <p:nvPr/>
        </p:nvSpPr>
        <p:spPr>
          <a:xfrm>
            <a:off x="8888065" y="1942583"/>
            <a:ext cx="2448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For prompts and more,</a:t>
            </a:r>
          </a:p>
        </p:txBody>
      </p:sp>
    </p:spTree>
    <p:extLst>
      <p:ext uri="{BB962C8B-B14F-4D97-AF65-F5344CB8AC3E}">
        <p14:creationId xmlns:p14="http://schemas.microsoft.com/office/powerpoint/2010/main" val="2059483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E41C44-7969-030C-E321-4636422F2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1375A1-5BCE-AFB7-3E59-4ABF63E3CD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Remember to always check the AI output.</a:t>
            </a:r>
          </a:p>
          <a:p>
            <a:endParaRPr lang="en-US" dirty="0"/>
          </a:p>
          <a:p>
            <a:r>
              <a:rPr lang="en-US" dirty="0"/>
              <a:t>Let’s share some material ideas and/or materials.</a:t>
            </a:r>
          </a:p>
          <a:p>
            <a:pPr lvl="1"/>
            <a:r>
              <a:rPr lang="en-US" dirty="0"/>
              <a:t>If time is an issue, do little things little by little. Every change matters!*</a:t>
            </a:r>
          </a:p>
          <a:p>
            <a:endParaRPr lang="en-US" dirty="0"/>
          </a:p>
          <a:p>
            <a:r>
              <a:rPr lang="en-US" dirty="0"/>
              <a:t>My Math and Physics projects on PreTeXt – show and tell.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7A32E4-4FED-ACC9-D5A9-46EBE5854C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5/12/2026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C5A7A3-8171-F651-7856-8E9699046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Accessibility by Design | Kolarkar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AC29E6-5B57-488A-4DE3-051F166F1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6F0D7-38DC-4C62-8986-E7F8D3E01CA7}" type="slidenum">
              <a:rPr lang="en-US" smtClean="0"/>
              <a:t>13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0A89FB-1A89-C7CF-61C9-8A3F985F7D56}"/>
              </a:ext>
            </a:extLst>
          </p:cNvPr>
          <p:cNvSpPr txBox="1"/>
          <p:nvPr/>
        </p:nvSpPr>
        <p:spPr>
          <a:xfrm>
            <a:off x="736600" y="5782733"/>
            <a:ext cx="3715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*Make a change; make a difference.</a:t>
            </a:r>
          </a:p>
        </p:txBody>
      </p:sp>
    </p:spTree>
    <p:extLst>
      <p:ext uri="{BB962C8B-B14F-4D97-AF65-F5344CB8AC3E}">
        <p14:creationId xmlns:p14="http://schemas.microsoft.com/office/powerpoint/2010/main" val="27478894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E9A1C-B192-1F7A-FFC8-2DD28BE2B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work is always ongoing!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986605-C9F4-8561-88B9-35696EED03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55466" y="1038225"/>
            <a:ext cx="3598333" cy="474450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Thank you!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Questions?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Connect with me at 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akolarkar@fsu.edu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791299-43C5-5199-6468-6AE45527A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5/12/2026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B9627E-CC37-E92F-7F37-50E240697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Accessibility by Design | Kolarkar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D338AA-DEC9-C50B-8E86-466098767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6F0D7-38DC-4C62-8986-E7F8D3E01CA7}" type="slidenum">
              <a:rPr lang="en-US" smtClean="0"/>
              <a:t>14</a:t>
            </a:fld>
            <a:endParaRPr lang="en-US"/>
          </a:p>
        </p:txBody>
      </p:sp>
      <p:pic>
        <p:nvPicPr>
          <p:cNvPr id="8" name="Picture 7" descr="The image depicts a group of individuals presenting a research poster on creating accessible materials for low-vision blind students.&#10;">
            <a:extLst>
              <a:ext uri="{FF2B5EF4-FFF2-40B4-BE49-F238E27FC236}">
                <a16:creationId xmlns:a16="http://schemas.microsoft.com/office/drawing/2014/main" id="{3550EDFC-AA93-90B5-24B7-A5D1B15A21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66" y="1038225"/>
            <a:ext cx="6231467" cy="467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803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3CD59-D4A7-015B-FF75-6E967CE8D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Some background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FDE84B-50C9-0C88-B56D-54DE87C59C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5/12/2026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7CA20F-97B0-6C9A-EE27-56E8AC9CBA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Accessibility by Design | Kolarkar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07EA08-406E-DCA0-74E4-7E56CAFCC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6F0D7-38DC-4C62-8986-E7F8D3E01CA7}" type="slidenum">
              <a:rPr lang="en-US" smtClean="0"/>
              <a:t>2</a:t>
            </a:fld>
            <a:endParaRPr lang="en-US"/>
          </a:p>
        </p:txBody>
      </p:sp>
      <p:pic>
        <p:nvPicPr>
          <p:cNvPr id="8" name="Picture 7" descr="The image shows a screenshot of a video wherein a blind person is standing in a room displaying embossed images for her final project presentation in an ArtScience class.">
            <a:extLst>
              <a:ext uri="{FF2B5EF4-FFF2-40B4-BE49-F238E27FC236}">
                <a16:creationId xmlns:a16="http://schemas.microsoft.com/office/drawing/2014/main" id="{CA599459-8E98-FCBF-BEC2-EE3BD196CA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785" y="2516924"/>
            <a:ext cx="5404948" cy="383942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839BA54-05B8-1F6F-5947-B5E849349C02}"/>
              </a:ext>
            </a:extLst>
          </p:cNvPr>
          <p:cNvSpPr txBox="1"/>
          <p:nvPr/>
        </p:nvSpPr>
        <p:spPr>
          <a:xfrm>
            <a:off x="377785" y="946164"/>
            <a:ext cx="54049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Students with “disabilities” report “terrible” learning experiences.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Many change majors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BB88AB-DECA-8044-C0C2-FE1245488194}"/>
              </a:ext>
            </a:extLst>
          </p:cNvPr>
          <p:cNvSpPr txBox="1"/>
          <p:nvPr/>
        </p:nvSpPr>
        <p:spPr>
          <a:xfrm>
            <a:off x="5970391" y="4048026"/>
            <a:ext cx="609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They deserve the same learning and college experiences as everyone else!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B46680B-267F-961F-9B79-D8095EB33889}"/>
              </a:ext>
            </a:extLst>
          </p:cNvPr>
          <p:cNvSpPr txBox="1"/>
          <p:nvPr/>
        </p:nvSpPr>
        <p:spPr>
          <a:xfrm>
            <a:off x="6002868" y="5032733"/>
            <a:ext cx="618913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But wait!</a:t>
            </a:r>
          </a:p>
          <a:p>
            <a:endParaRPr lang="en-US" sz="24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r>
              <a:rPr lang="en-US" sz="2400" b="1" dirty="0">
                <a:solidFill>
                  <a:srgbClr val="503732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What do we even mean by “disability”?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E38E622F-C6E7-C9EE-CBFA-26C120A771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72867" y="1540933"/>
            <a:ext cx="3423167" cy="1029766"/>
          </a:xfrm>
          <a:prstGeom prst="wedgeEllipseCallout">
            <a:avLst>
              <a:gd name="adj1" fmla="val -44139"/>
              <a:gd name="adj2" fmla="val 89112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prstTxWarp prst="textSlantUp">
              <a:avLst>
                <a:gd name="adj" fmla="val 24991"/>
              </a:avLst>
            </a:prstTxWarp>
          </a:bodyPr>
          <a:lstStyle/>
          <a:p>
            <a:pPr marL="0" indent="0" algn="ctr">
              <a:buNone/>
            </a:pPr>
            <a:r>
              <a:rPr lang="en-US" dirty="0"/>
              <a:t>Let’s Talk!</a:t>
            </a:r>
          </a:p>
        </p:txBody>
      </p:sp>
    </p:spTree>
    <p:extLst>
      <p:ext uri="{BB962C8B-B14F-4D97-AF65-F5344CB8AC3E}">
        <p14:creationId xmlns:p14="http://schemas.microsoft.com/office/powerpoint/2010/main" val="1394944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975E4-D5EC-71F4-2EC4-8194EAA86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Issue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58EBA9-43BD-43BE-53BF-5692726A6373}"/>
              </a:ext>
            </a:extLst>
          </p:cNvPr>
          <p:cNvSpPr txBox="1"/>
          <p:nvPr/>
        </p:nvSpPr>
        <p:spPr>
          <a:xfrm>
            <a:off x="2235200" y="1301475"/>
            <a:ext cx="7721600" cy="954107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>
            <a:spAutoFit/>
          </a:bodyPr>
          <a:lstStyle/>
          <a:p>
            <a:pPr algn="ctr" fontAlgn="base"/>
            <a:r>
              <a:rPr lang="en-US" sz="2800" dirty="0"/>
              <a:t>Students with disabilities are just as smart and capable of learning as their able counterparts.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C69DB8-6DA2-0A6B-15C6-00F79BE0FE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81323"/>
            <a:ext cx="10515600" cy="3195639"/>
          </a:xfrm>
        </p:spPr>
        <p:txBody>
          <a:bodyPr/>
          <a:lstStyle/>
          <a:p>
            <a:pPr marL="0" indent="0" fontAlgn="base">
              <a:lnSpc>
                <a:spcPct val="100000"/>
              </a:lnSpc>
              <a:buNone/>
            </a:pPr>
            <a:r>
              <a:rPr lang="en-US" dirty="0"/>
              <a:t>They simply need ...</a:t>
            </a:r>
          </a:p>
          <a:p>
            <a:pPr fontAlgn="base">
              <a:lnSpc>
                <a:spcPct val="100000"/>
              </a:lnSpc>
            </a:pPr>
            <a:r>
              <a:rPr lang="en-US" dirty="0"/>
              <a:t>access in different formats</a:t>
            </a:r>
          </a:p>
          <a:p>
            <a:pPr fontAlgn="base">
              <a:lnSpc>
                <a:spcPct val="100000"/>
              </a:lnSpc>
            </a:pPr>
            <a:r>
              <a:rPr lang="en-US" dirty="0"/>
              <a:t>different ways to show their thinking and understanding.</a:t>
            </a:r>
          </a:p>
          <a:p>
            <a:pPr fontAlgn="base">
              <a:lnSpc>
                <a:spcPct val="100000"/>
              </a:lnSpc>
            </a:pPr>
            <a:r>
              <a:rPr lang="en-US" dirty="0"/>
              <a:t>UDL!</a:t>
            </a:r>
          </a:p>
          <a:p>
            <a:pPr>
              <a:lnSpc>
                <a:spcPct val="100000"/>
              </a:lnSpc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60454D-9CB5-0AC3-258B-DDA8E3139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5/12/2026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B267A3-A1D3-9DA4-8FD3-F7A5B3DF5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Accessibility by Design | Kolarkar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A1A33E-547E-28F7-0215-002A2ED31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6F0D7-38DC-4C62-8986-E7F8D3E01CA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4018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C72B56-55D8-5454-F0CB-9575A0C9C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Consider these “Goals”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781B6E-3B5B-3415-5280-21A79BC9C8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fontAlgn="base">
              <a:lnSpc>
                <a:spcPct val="150000"/>
              </a:lnSpc>
              <a:buNone/>
            </a:pPr>
            <a:r>
              <a:rPr lang="en-US" dirty="0"/>
              <a:t>After completing this course/topic, students will be able to ...</a:t>
            </a:r>
          </a:p>
          <a:p>
            <a:pPr fontAlgn="base">
              <a:lnSpc>
                <a:spcPct val="150000"/>
              </a:lnSpc>
            </a:pPr>
            <a:r>
              <a:rPr lang="en-US" dirty="0"/>
              <a:t>sight-read and play simple musical passages.</a:t>
            </a:r>
          </a:p>
          <a:p>
            <a:pPr fontAlgn="base">
              <a:lnSpc>
                <a:spcPct val="150000"/>
              </a:lnSpc>
            </a:pPr>
            <a:r>
              <a:rPr lang="en-US" dirty="0"/>
              <a:t>rapidly compute solutions to derivatives under strict time constraints.</a:t>
            </a:r>
          </a:p>
          <a:p>
            <a:pPr fontAlgn="base">
              <a:lnSpc>
                <a:spcPct val="150000"/>
              </a:lnSpc>
            </a:pPr>
            <a:r>
              <a:rPr lang="en-US" dirty="0"/>
              <a:t>demonstrate their understanding of historical eras by delivering a live oral presentation to the class.</a:t>
            </a:r>
          </a:p>
          <a:p>
            <a:pPr>
              <a:lnSpc>
                <a:spcPct val="150000"/>
              </a:lnSpc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86D7BB-9C0E-50B0-2B42-DAA2C8DE9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5/12/2026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FAA4C4-2FF1-C628-032F-C20B35010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Accessibility by Design | Kolarkar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4058F1-CC6A-2ED7-24B9-27165B26C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6F0D7-38DC-4C62-8986-E7F8D3E01CA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7453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2DE40-F9C9-D4A3-B8D2-6A659B854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Activity 1 (Individual or Group)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A29CDE-27C3-56F5-54F8-5331DEEE38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49867"/>
            <a:ext cx="5850467" cy="5127096"/>
          </a:xfrm>
        </p:spPr>
        <p:txBody>
          <a:bodyPr>
            <a:normAutofit/>
          </a:bodyPr>
          <a:lstStyle/>
          <a:p>
            <a:pPr marL="0" indent="0" fontAlgn="base">
              <a:lnSpc>
                <a:spcPct val="100000"/>
              </a:lnSpc>
              <a:buNone/>
            </a:pPr>
            <a:r>
              <a:rPr lang="en-US" dirty="0"/>
              <a:t>In your handout, find Activity 1.</a:t>
            </a:r>
          </a:p>
          <a:p>
            <a:pPr fontAlgn="base">
              <a:lnSpc>
                <a:spcPct val="100000"/>
              </a:lnSpc>
            </a:pPr>
            <a:r>
              <a:rPr lang="en-US" dirty="0"/>
              <a:t>Individually think, or in a small group discuss, about any "accessibility issues" you see in these examples.</a:t>
            </a:r>
          </a:p>
          <a:p>
            <a:pPr fontAlgn="base">
              <a:lnSpc>
                <a:spcPct val="100000"/>
              </a:lnSpc>
            </a:pPr>
            <a:r>
              <a:rPr lang="en-US" dirty="0"/>
              <a:t>Write out these issues in the space provided.</a:t>
            </a:r>
          </a:p>
          <a:p>
            <a:pPr fontAlgn="base">
              <a:lnSpc>
                <a:spcPct val="100000"/>
              </a:lnSpc>
            </a:pPr>
            <a:r>
              <a:rPr lang="en-US" dirty="0"/>
              <a:t>After thinking or discussing, write out what </a:t>
            </a:r>
            <a:r>
              <a:rPr lang="en-US" i="1" dirty="0"/>
              <a:t>you think</a:t>
            </a:r>
            <a:r>
              <a:rPr lang="en-US" dirty="0"/>
              <a:t> could be better versions.</a:t>
            </a:r>
          </a:p>
          <a:p>
            <a:pPr>
              <a:lnSpc>
                <a:spcPct val="100000"/>
              </a:lnSpc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559304-0AA4-7B9B-9A48-715082A634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5/12/2026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F7CBE4-A0FB-514E-8156-3CACF02AD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Accessibility by Design | Kolarkar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7479AC-E4C5-68A7-F330-0ADFF3EAC1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6F0D7-38DC-4C62-8986-E7F8D3E01CA7}" type="slidenum">
              <a:rPr lang="en-US" smtClean="0"/>
              <a:t>5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3CA1100-D221-F566-4DE5-43D30CB7A028}"/>
              </a:ext>
            </a:extLst>
          </p:cNvPr>
          <p:cNvSpPr txBox="1"/>
          <p:nvPr/>
        </p:nvSpPr>
        <p:spPr>
          <a:xfrm>
            <a:off x="8001000" y="1553613"/>
            <a:ext cx="3352800" cy="36933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Examples from previous slide…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CBABEF-0F3A-A5BF-8F7D-2B4C18D6E1E8}"/>
              </a:ext>
            </a:extLst>
          </p:cNvPr>
          <p:cNvSpPr txBox="1"/>
          <p:nvPr/>
        </p:nvSpPr>
        <p:spPr>
          <a:xfrm>
            <a:off x="7543800" y="1888067"/>
            <a:ext cx="4258733" cy="3416320"/>
          </a:xfrm>
          <a:prstGeom prst="rect">
            <a:avLst/>
          </a:prstGeom>
          <a:solidFill>
            <a:schemeClr val="bg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fontAlgn="base"/>
            <a:r>
              <a:rPr lang="en-US" dirty="0"/>
              <a:t>After completing this course/topic, students will be able to ...</a:t>
            </a:r>
          </a:p>
          <a:p>
            <a:pPr fontAlgn="base"/>
            <a:endParaRPr lang="en-US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/>
              <a:t>sight-read and play simple musical passages.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/>
              <a:t>rapidly compute solutions to derivatives under strict time constraints.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/>
              <a:t>demonstrate their understanding of historical eras by delivering a live oral presentation to the class.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5406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 descr="Pictoral representation of the 3 principles of Universal Design for Learning: Multiple means of Engagement, Representation, and Action &amp; Expression.">
            <a:extLst>
              <a:ext uri="{FF2B5EF4-FFF2-40B4-BE49-F238E27FC236}">
                <a16:creationId xmlns:a16="http://schemas.microsoft.com/office/drawing/2014/main" id="{29119AD5-BD5E-123C-F956-1D1CB9B2CC4E}"/>
              </a:ext>
            </a:extLst>
          </p:cNvPr>
          <p:cNvGrpSpPr/>
          <p:nvPr/>
        </p:nvGrpSpPr>
        <p:grpSpPr>
          <a:xfrm>
            <a:off x="414865" y="1103314"/>
            <a:ext cx="11362267" cy="5131858"/>
            <a:chOff x="414865" y="1103314"/>
            <a:chExt cx="11362267" cy="513185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3BEDE85-3CED-DD01-A735-EF1C6BC1E8B3}"/>
                </a:ext>
              </a:extLst>
            </p:cNvPr>
            <p:cNvSpPr/>
            <p:nvPr/>
          </p:nvSpPr>
          <p:spPr>
            <a:xfrm>
              <a:off x="414865" y="1103314"/>
              <a:ext cx="11362267" cy="5131858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 descr="The image illustrates the three basic principles of Universal Design for Learning (UDL), showcasing diverse methods to engage learners through various representations, actions, and expressions.">
              <a:extLst>
                <a:ext uri="{FF2B5EF4-FFF2-40B4-BE49-F238E27FC236}">
                  <a16:creationId xmlns:a16="http://schemas.microsoft.com/office/drawing/2014/main" id="{28A84B61-E460-EE09-CFD6-7C28FF22EDB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97853" y="1820083"/>
              <a:ext cx="8996292" cy="1275014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C51D9F2-A5F1-48B6-6069-811C74683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Backward Design and UDL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D44881-E82F-BBE4-F156-CCADCE308B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8533" y="3429000"/>
            <a:ext cx="6874934" cy="2204508"/>
          </a:xfrm>
          <a:solidFill>
            <a:schemeClr val="bg2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normAutofit lnSpcReduction="10000"/>
          </a:bodyPr>
          <a:lstStyle/>
          <a:p>
            <a:pPr marL="0" indent="0" algn="ctr" fontAlgn="base">
              <a:buNone/>
            </a:pPr>
            <a:r>
              <a:rPr lang="en-US" b="1" dirty="0"/>
              <a:t>Backward Design Summary</a:t>
            </a:r>
          </a:p>
          <a:p>
            <a:pPr marL="0" indent="0" algn="ctr" fontAlgn="base">
              <a:buNone/>
            </a:pPr>
            <a:r>
              <a:rPr lang="en-US" dirty="0"/>
              <a:t>Stage 1: Identify Desired Results</a:t>
            </a:r>
          </a:p>
          <a:p>
            <a:pPr marL="0" indent="0" algn="ctr" fontAlgn="base">
              <a:buNone/>
            </a:pPr>
            <a:r>
              <a:rPr lang="en-US" dirty="0"/>
              <a:t>Stage 2: Determine Acceptable Evidence</a:t>
            </a:r>
          </a:p>
          <a:p>
            <a:pPr marL="0" indent="0" algn="ctr" fontAlgn="base">
              <a:buNone/>
            </a:pPr>
            <a:r>
              <a:rPr lang="en-US" dirty="0"/>
              <a:t>Stage 3: Plan Learning Experiences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085708-FF6F-AF5F-99BE-0F576DBA3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5/12/2026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907C7B-D400-3169-5C21-B83B8C3BA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Accessibility by Design | Kolarkar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A1ABFD-AAC8-4197-855C-BDFC595A2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6F0D7-38DC-4C62-8986-E7F8D3E01CA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997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D1775-3464-00B7-EDAC-C61AA95D4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Remediation Trap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ACEDA7-AF7A-3577-846E-638BDF4AF1A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fontAlgn="base">
              <a:buNone/>
            </a:pPr>
            <a:r>
              <a:rPr lang="en-US" b="1" dirty="0"/>
              <a:t>The "Checklist" Approach</a:t>
            </a:r>
          </a:p>
          <a:p>
            <a:pPr fontAlgn="base"/>
            <a:r>
              <a:rPr lang="en-US" dirty="0"/>
              <a:t>Treating accessibility as a post-production task</a:t>
            </a:r>
          </a:p>
          <a:p>
            <a:pPr fontAlgn="base"/>
            <a:r>
              <a:rPr lang="en-US" dirty="0"/>
              <a:t>Trying to "fix" messy content instead of designing for clarity from the start.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321B58-0FBF-8D84-DFC6-009DFFAE201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fontAlgn="base">
              <a:buNone/>
            </a:pPr>
            <a:r>
              <a:rPr lang="en-US" b="1" dirty="0"/>
              <a:t>Impact on Morale</a:t>
            </a:r>
          </a:p>
          <a:p>
            <a:pPr fontAlgn="base"/>
            <a:r>
              <a:rPr lang="en-US" dirty="0"/>
              <a:t>Accessibility feels like a (legal) burden rather than an act of hospitality</a:t>
            </a:r>
          </a:p>
          <a:p>
            <a:pPr fontAlgn="base"/>
            <a:r>
              <a:rPr lang="en-US" dirty="0"/>
              <a:t>Engagement drops for both faculty and students.</a:t>
            </a:r>
          </a:p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E9417E-C98A-AEA2-D25C-48E6FED09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5/12/2026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9B24BC-1990-ED4E-BB14-3130CC9AD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Accessibility by Design | Kolarkar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2FD516-F45B-023E-5B7C-0A00E2D35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6F0D7-38DC-4C62-8986-E7F8D3E01CA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290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D3136-437E-B9CF-1B33-8D7F91975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Some ‘Material’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28EC04-E8C2-7157-EDF9-9AFB6F7DD0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38225"/>
            <a:ext cx="10515600" cy="3088645"/>
          </a:xfrm>
        </p:spPr>
        <p:txBody>
          <a:bodyPr/>
          <a:lstStyle/>
          <a:p>
            <a:pPr fontAlgn="base">
              <a:lnSpc>
                <a:spcPct val="150000"/>
              </a:lnSpc>
            </a:pPr>
            <a:r>
              <a:rPr lang="en-US" dirty="0"/>
              <a:t> Unstructured PDFs and blurry scans.</a:t>
            </a:r>
          </a:p>
          <a:p>
            <a:pPr fontAlgn="base">
              <a:lnSpc>
                <a:spcPct val="150000"/>
              </a:lnSpc>
            </a:pPr>
            <a:r>
              <a:rPr lang="en-US" dirty="0"/>
              <a:t>  Lack of semantic headings for navigation.</a:t>
            </a:r>
          </a:p>
          <a:p>
            <a:pPr fontAlgn="base">
              <a:lnSpc>
                <a:spcPct val="150000"/>
              </a:lnSpc>
            </a:pPr>
            <a:r>
              <a:rPr lang="en-US" dirty="0"/>
              <a:t>  Inaccessible equations in foundational math.</a:t>
            </a:r>
          </a:p>
          <a:p>
            <a:pPr>
              <a:lnSpc>
                <a:spcPct val="150000"/>
              </a:lnSpc>
            </a:pP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85F85B8-BA1A-F24A-11B0-E2824902AE16}"/>
              </a:ext>
            </a:extLst>
          </p:cNvPr>
          <p:cNvSpPr txBox="1"/>
          <p:nvPr/>
        </p:nvSpPr>
        <p:spPr>
          <a:xfrm>
            <a:off x="2201333" y="4980000"/>
            <a:ext cx="7789334" cy="523220"/>
          </a:xfrm>
          <a:prstGeom prst="rect">
            <a:avLst/>
          </a:prstGeom>
          <a:solidFill>
            <a:schemeClr val="bg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800" b="0" i="0" dirty="0">
                <a:solidFill>
                  <a:schemeClr val="accent2">
                    <a:lumMod val="50000"/>
                  </a:schemeClr>
                </a:solidFill>
                <a:effectLst/>
                <a:latin typeface="Lato" panose="020F0502020204030203" pitchFamily="34" charset="0"/>
              </a:rPr>
              <a:t>Accessibility is more than just (online) materials!</a:t>
            </a:r>
            <a:endParaRPr lang="en-US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B7FE66-0615-8752-23CF-BDACC86EBA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5/12/2026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02A811-25B8-B7BA-A0CB-F1D41F50D5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Accessibility by Design | Kolarkar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17DB43-4CF5-441B-0F2B-B093E912C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6F0D7-38DC-4C62-8986-E7F8D3E01CA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8252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1272A-04C9-5B1B-C57F-371E65F99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Three </a:t>
            </a:r>
            <a:r>
              <a:rPr lang="en-US" dirty="0" err="1"/>
              <a:t>Pilllars</a:t>
            </a:r>
            <a:r>
              <a:rPr lang="en-US" dirty="0"/>
              <a:t> of Accessibility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E5E174-F8A3-D246-0EB9-44236320BF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6F0D7-38DC-4C62-8986-E7F8D3E01CA7}" type="slidenum">
              <a:rPr lang="en-US" smtClean="0"/>
              <a:t>9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23ADB5-7559-5ECF-C43A-1996FB7919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5/12/2026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5F6ED9-1309-121C-7AAC-CCDB0527E3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Accessibility by Design | Kolarkar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E6B8356-3A84-2274-3BFE-094C225626A9}"/>
              </a:ext>
            </a:extLst>
          </p:cNvPr>
          <p:cNvSpPr txBox="1"/>
          <p:nvPr/>
        </p:nvSpPr>
        <p:spPr>
          <a:xfrm>
            <a:off x="683560" y="732861"/>
            <a:ext cx="3083362" cy="2308324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>
            <a:spAutoFit/>
          </a:bodyPr>
          <a:lstStyle/>
          <a:p>
            <a:pPr fontAlgn="base"/>
            <a:r>
              <a:rPr lang="en-US" sz="2400" b="1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Design</a:t>
            </a:r>
          </a:p>
          <a:p>
            <a:pPr fontAlgn="base"/>
            <a:endParaRPr lang="en-US" sz="24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fontAlgn="base"/>
            <a:r>
              <a:rPr lang="en-US" sz="24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Intentional Pedagogy using UDL and Backward Design.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8557012-823D-B5C6-F56C-74EEB315D739}"/>
              </a:ext>
            </a:extLst>
          </p:cNvPr>
          <p:cNvSpPr txBox="1"/>
          <p:nvPr/>
        </p:nvSpPr>
        <p:spPr>
          <a:xfrm>
            <a:off x="4562039" y="744492"/>
            <a:ext cx="3083362" cy="23083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fontAlgn="base"/>
            <a:r>
              <a:rPr lang="en-US" sz="2400" b="1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Materials </a:t>
            </a:r>
          </a:p>
          <a:p>
            <a:pPr fontAlgn="base"/>
            <a:endParaRPr lang="en-US" sz="24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fontAlgn="base"/>
            <a:r>
              <a:rPr lang="en-US" sz="24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Strategic resource generation and delivery.</a:t>
            </a:r>
          </a:p>
          <a:p>
            <a:pPr fontAlgn="base"/>
            <a:endParaRPr lang="en-US" sz="24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07DEBB-BEF4-1178-48CA-901D1D71CF3C}"/>
              </a:ext>
            </a:extLst>
          </p:cNvPr>
          <p:cNvSpPr txBox="1"/>
          <p:nvPr/>
        </p:nvSpPr>
        <p:spPr>
          <a:xfrm>
            <a:off x="8440519" y="744492"/>
            <a:ext cx="3083361" cy="23083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fontAlgn="base"/>
            <a:r>
              <a:rPr lang="en-US" sz="2400" b="1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Instruction</a:t>
            </a:r>
          </a:p>
          <a:p>
            <a:pPr fontAlgn="base"/>
            <a:endParaRPr lang="en-US" sz="24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fontAlgn="base"/>
            <a:r>
              <a:rPr lang="en-US" sz="24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Inclusive real-time practices so all students feel seen.</a:t>
            </a:r>
          </a:p>
          <a:p>
            <a:pPr fontAlgn="base"/>
            <a:endParaRPr lang="en-US" sz="24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pic>
        <p:nvPicPr>
          <p:cNvPr id="15" name="Picture 14" descr="The diagram illustrates a three-pillar model of holistic accessibility, emphasizing flexible and inclusive design in educational materials and practices.&#10;">
            <a:extLst>
              <a:ext uri="{FF2B5EF4-FFF2-40B4-BE49-F238E27FC236}">
                <a16:creationId xmlns:a16="http://schemas.microsoft.com/office/drawing/2014/main" id="{E4966B91-E87E-05DE-72D0-5FB3A51F66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367" y="3225511"/>
            <a:ext cx="6409265" cy="3495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475116"/>
      </p:ext>
    </p:extLst>
  </p:cSld>
  <p:clrMapOvr>
    <a:masterClrMapping/>
  </p:clrMapOvr>
</p:sld>
</file>

<file path=ppt/theme/theme1.xml><?xml version="1.0" encoding="utf-8"?>
<a:theme xmlns:a="http://schemas.openxmlformats.org/drawingml/2006/main" name="my-brow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elf_Registration_Enabled xmlns="91308656-6bc2-4cb7-ac7b-635078724d81" xsi:nil="true"/>
    <Distribution_Groups xmlns="91308656-6bc2-4cb7-ac7b-635078724d81" xsi:nil="true"/>
    <IsNotebookLocked xmlns="91308656-6bc2-4cb7-ac7b-635078724d81" xsi:nil="true"/>
    <_activity xmlns="91308656-6bc2-4cb7-ac7b-635078724d81" xsi:nil="true"/>
    <Templates xmlns="91308656-6bc2-4cb7-ac7b-635078724d81" xsi:nil="true"/>
    <Has_Teacher_Only_SectionGroup xmlns="91308656-6bc2-4cb7-ac7b-635078724d81" xsi:nil="true"/>
    <CultureName xmlns="91308656-6bc2-4cb7-ac7b-635078724d81" xsi:nil="true"/>
    <LMS_Mappings xmlns="91308656-6bc2-4cb7-ac7b-635078724d81" xsi:nil="true"/>
    <DefaultSectionNames xmlns="91308656-6bc2-4cb7-ac7b-635078724d81" xsi:nil="true"/>
    <NotebookType xmlns="91308656-6bc2-4cb7-ac7b-635078724d81" xsi:nil="true"/>
    <Teachers xmlns="91308656-6bc2-4cb7-ac7b-635078724d81">
      <UserInfo>
        <DisplayName/>
        <AccountId xsi:nil="true"/>
        <AccountType/>
      </UserInfo>
    </Teachers>
    <Is_Collaboration_Space_Locked xmlns="91308656-6bc2-4cb7-ac7b-635078724d81" xsi:nil="true"/>
    <Math_Settings xmlns="91308656-6bc2-4cb7-ac7b-635078724d81" xsi:nil="true"/>
    <Owner xmlns="91308656-6bc2-4cb7-ac7b-635078724d81">
      <UserInfo>
        <DisplayName/>
        <AccountId xsi:nil="true"/>
        <AccountType/>
      </UserInfo>
    </Owner>
    <Invited_Teachers xmlns="91308656-6bc2-4cb7-ac7b-635078724d81" xsi:nil="true"/>
    <FolderType xmlns="91308656-6bc2-4cb7-ac7b-635078724d81" xsi:nil="true"/>
    <Students xmlns="91308656-6bc2-4cb7-ac7b-635078724d81">
      <UserInfo>
        <DisplayName/>
        <AccountId xsi:nil="true"/>
        <AccountType/>
      </UserInfo>
    </Students>
    <Student_Groups xmlns="91308656-6bc2-4cb7-ac7b-635078724d81">
      <UserInfo>
        <DisplayName/>
        <AccountId xsi:nil="true"/>
        <AccountType/>
      </UserInfo>
    </Student_Groups>
    <AppVersion xmlns="91308656-6bc2-4cb7-ac7b-635078724d81" xsi:nil="true"/>
    <TeamsChannelId xmlns="91308656-6bc2-4cb7-ac7b-635078724d81" xsi:nil="true"/>
    <Invited_Students xmlns="91308656-6bc2-4cb7-ac7b-635078724d81" xsi:nil="true"/>
    <Teams_Channel_Section_Location xmlns="91308656-6bc2-4cb7-ac7b-635078724d81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86157357E0FED48A15A1562E7E329B9" ma:contentTypeVersion="39" ma:contentTypeDescription="Create a new document." ma:contentTypeScope="" ma:versionID="1afbe03e53ebdab157ff7b4344ce929d">
  <xsd:schema xmlns:xsd="http://www.w3.org/2001/XMLSchema" xmlns:xs="http://www.w3.org/2001/XMLSchema" xmlns:p="http://schemas.microsoft.com/office/2006/metadata/properties" xmlns:ns3="b178d3e8-dd7f-4d82-87e1-130839933e96" xmlns:ns4="91308656-6bc2-4cb7-ac7b-635078724d81" targetNamespace="http://schemas.microsoft.com/office/2006/metadata/properties" ma:root="true" ma:fieldsID="7938a5cf95419eb4abc97a5f163503a7" ns3:_="" ns4:_="">
    <xsd:import namespace="b178d3e8-dd7f-4d82-87e1-130839933e96"/>
    <xsd:import namespace="91308656-6bc2-4cb7-ac7b-635078724d81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NotebookType" minOccurs="0"/>
                <xsd:element ref="ns4:FolderType" minOccurs="0"/>
                <xsd:element ref="ns4:CultureName" minOccurs="0"/>
                <xsd:element ref="ns4:AppVersion" minOccurs="0"/>
                <xsd:element ref="ns4:TeamsChannelId" minOccurs="0"/>
                <xsd:element ref="ns4:Owner" minOccurs="0"/>
                <xsd:element ref="ns4:Math_Settings" minOccurs="0"/>
                <xsd:element ref="ns4:DefaultSectionNames" minOccurs="0"/>
                <xsd:element ref="ns4:Templates" minOccurs="0"/>
                <xsd:element ref="ns4:Teachers" minOccurs="0"/>
                <xsd:element ref="ns4:Students" minOccurs="0"/>
                <xsd:element ref="ns4:Student_Groups" minOccurs="0"/>
                <xsd:element ref="ns4:Distribution_Groups" minOccurs="0"/>
                <xsd:element ref="ns4:LMS_Mappings" minOccurs="0"/>
                <xsd:element ref="ns4:Invited_Teachers" minOccurs="0"/>
                <xsd:element ref="ns4:Invited_Students" minOccurs="0"/>
                <xsd:element ref="ns4:Self_Registration_Enabled" minOccurs="0"/>
                <xsd:element ref="ns4:Has_Teacher_Only_SectionGroup" minOccurs="0"/>
                <xsd:element ref="ns4:Is_Collaboration_Space_Locked" minOccurs="0"/>
                <xsd:element ref="ns4:IsNotebookLocked" minOccurs="0"/>
                <xsd:element ref="ns4:Teams_Channel_Section_Location" minOccurs="0"/>
                <xsd:element ref="ns4:MediaServiceLocation" minOccurs="0"/>
                <xsd:element ref="ns4:MediaLengthInSeconds" minOccurs="0"/>
                <xsd:element ref="ns4:_activity" minOccurs="0"/>
                <xsd:element ref="ns4:MediaServiceObjectDetectorVersions" minOccurs="0"/>
                <xsd:element ref="ns4:MediaServiceSystemTags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78d3e8-dd7f-4d82-87e1-130839933e9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308656-6bc2-4cb7-ac7b-635078724d8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NotebookType" ma:index="20" nillable="true" ma:displayName="Notebook Type" ma:internalName="NotebookType">
      <xsd:simpleType>
        <xsd:restriction base="dms:Text"/>
      </xsd:simpleType>
    </xsd:element>
    <xsd:element name="FolderType" ma:index="21" nillable="true" ma:displayName="Folder Type" ma:internalName="FolderType">
      <xsd:simpleType>
        <xsd:restriction base="dms:Text"/>
      </xsd:simpleType>
    </xsd:element>
    <xsd:element name="CultureName" ma:index="22" nillable="true" ma:displayName="Culture Name" ma:internalName="CultureName">
      <xsd:simpleType>
        <xsd:restriction base="dms:Text"/>
      </xsd:simpleType>
    </xsd:element>
    <xsd:element name="AppVersion" ma:index="23" nillable="true" ma:displayName="App Version" ma:internalName="AppVersion">
      <xsd:simpleType>
        <xsd:restriction base="dms:Text"/>
      </xsd:simpleType>
    </xsd:element>
    <xsd:element name="TeamsChannelId" ma:index="24" nillable="true" ma:displayName="Teams Channel Id" ma:internalName="TeamsChannelId">
      <xsd:simpleType>
        <xsd:restriction base="dms:Text"/>
      </xsd:simpleType>
    </xsd:element>
    <xsd:element name="Owner" ma:index="25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26" nillable="true" ma:displayName="Math Settings" ma:internalName="Math_Settings">
      <xsd:simpleType>
        <xsd:restriction base="dms:Text"/>
      </xsd:simpleType>
    </xsd:element>
    <xsd:element name="DefaultSectionNames" ma:index="27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28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29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30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31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32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3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Teachers" ma:index="34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35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36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37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38" nillable="true" ma:displayName="Is Collaboration Space Locked" ma:internalName="Is_Collaboration_Space_Locked">
      <xsd:simpleType>
        <xsd:restriction base="dms:Boolean"/>
      </xsd:simpleType>
    </xsd:element>
    <xsd:element name="IsNotebookLocked" ma:index="39" nillable="true" ma:displayName="Is Notebook Locked" ma:internalName="IsNotebookLocked">
      <xsd:simpleType>
        <xsd:restriction base="dms:Boolean"/>
      </xsd:simpleType>
    </xsd:element>
    <xsd:element name="Teams_Channel_Section_Location" ma:index="40" nillable="true" ma:displayName="Teams Channel Section Location" ma:internalName="Teams_Channel_Section_Location">
      <xsd:simpleType>
        <xsd:restriction base="dms:Text"/>
      </xsd:simpleType>
    </xsd:element>
    <xsd:element name="MediaServiceLocation" ma:index="41" nillable="true" ma:displayName="Location" ma:internalName="MediaServiceLocation" ma:readOnly="true">
      <xsd:simpleType>
        <xsd:restriction base="dms:Text"/>
      </xsd:simpleType>
    </xsd:element>
    <xsd:element name="MediaLengthInSeconds" ma:index="42" nillable="true" ma:displayName="Length (seconds)" ma:internalName="MediaLengthInSeconds" ma:readOnly="true">
      <xsd:simpleType>
        <xsd:restriction base="dms:Unknown"/>
      </xsd:simpleType>
    </xsd:element>
    <xsd:element name="_activity" ma:index="43" nillable="true" ma:displayName="_activity" ma:hidden="true" ma:internalName="_activity">
      <xsd:simpleType>
        <xsd:restriction base="dms:Note"/>
      </xsd:simpleType>
    </xsd:element>
    <xsd:element name="MediaServiceObjectDetectorVersions" ma:index="4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45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4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70A4561-C043-4FA4-8A78-8BF03C9565C9}">
  <ds:schemaRefs>
    <ds:schemaRef ds:uri="b178d3e8-dd7f-4d82-87e1-130839933e96"/>
    <ds:schemaRef ds:uri="http://schemas.microsoft.com/office/2006/metadata/properties"/>
    <ds:schemaRef ds:uri="http://purl.org/dc/terms/"/>
    <ds:schemaRef ds:uri="http://purl.org/dc/dcmitype/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www.w3.org/XML/1998/namespace"/>
    <ds:schemaRef ds:uri="http://schemas.microsoft.com/office/infopath/2007/PartnerControls"/>
    <ds:schemaRef ds:uri="91308656-6bc2-4cb7-ac7b-635078724d81"/>
  </ds:schemaRefs>
</ds:datastoreItem>
</file>

<file path=customXml/itemProps2.xml><?xml version="1.0" encoding="utf-8"?>
<ds:datastoreItem xmlns:ds="http://schemas.openxmlformats.org/officeDocument/2006/customXml" ds:itemID="{B88E19BD-4D58-4053-ABA7-B4BF346F5E7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178d3e8-dd7f-4d82-87e1-130839933e96"/>
    <ds:schemaRef ds:uri="91308656-6bc2-4cb7-ac7b-635078724d8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E4754B2-03C9-49CE-97D2-52471C7D4293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a36450eb-db06-42a7-8d1b-026719f701e3}" enabled="0" method="" siteId="{a36450eb-db06-42a7-8d1b-026719f701e3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3913</TotalTime>
  <Words>866</Words>
  <Application>Microsoft Office PowerPoint</Application>
  <PresentationFormat>Widescreen</PresentationFormat>
  <Paragraphs>150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Aptos</vt:lpstr>
      <vt:lpstr>Arial</vt:lpstr>
      <vt:lpstr>Cambria Math</vt:lpstr>
      <vt:lpstr>Lato</vt:lpstr>
      <vt:lpstr>Noto Sans</vt:lpstr>
      <vt:lpstr>Noto Sans Light</vt:lpstr>
      <vt:lpstr>Noto Sans SemiCondensed SemiBol</vt:lpstr>
      <vt:lpstr>my-brown</vt:lpstr>
      <vt:lpstr>Accessibility by Design A 3-Pilllar Framework for Student Success</vt:lpstr>
      <vt:lpstr>Some background</vt:lpstr>
      <vt:lpstr>The Issue</vt:lpstr>
      <vt:lpstr>Consider these “Goals” examples</vt:lpstr>
      <vt:lpstr>Activity 1 (Individual or Group)</vt:lpstr>
      <vt:lpstr>Backward Design and UDL</vt:lpstr>
      <vt:lpstr>The Remediation Trap</vt:lpstr>
      <vt:lpstr>Some ‘Material’ Examples</vt:lpstr>
      <vt:lpstr>The Three Pilllars of Accessibility</vt:lpstr>
      <vt:lpstr>Pillar 1: Intentional Design</vt:lpstr>
      <vt:lpstr>Activity: The Purpose Pivot (Time-permitting)</vt:lpstr>
      <vt:lpstr>Pillar 2: Strategic Materials</vt:lpstr>
      <vt:lpstr>Share?</vt:lpstr>
      <vt:lpstr>This work is always ongoing!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Ameya Kolarkar</dc:creator>
  <cp:lastModifiedBy>Ameya Kolarkar</cp:lastModifiedBy>
  <cp:revision>2</cp:revision>
  <dcterms:created xsi:type="dcterms:W3CDTF">2026-05-10T18:59:41Z</dcterms:created>
  <dcterms:modified xsi:type="dcterms:W3CDTF">2026-05-15T01:40:41Z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0x010100D86157357E0FED48A15A1562E7E329B9</vt:lpwstr>
  </property>
</Properties>
</file>